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수 박" initials="현박" lastIdx="1" clrIdx="0">
    <p:extLst>
      <p:ext uri="{19B8F6BF-5375-455C-9EA6-DF929625EA0E}">
        <p15:presenceInfo xmlns:p15="http://schemas.microsoft.com/office/powerpoint/2012/main" userId="a5111bd5d2e665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1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Row 1</c:v>
                </c:pt>
                <c:pt idx="1">
                  <c:v>Row 2</c:v>
                </c:pt>
                <c:pt idx="2">
                  <c:v>Row 3</c:v>
                </c:pt>
                <c:pt idx="3">
                  <c:v>Row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9.1</c:v>
                </c:pt>
                <c:pt idx="1">
                  <c:v>2.4</c:v>
                </c:pt>
                <c:pt idx="2">
                  <c:v>3.1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8E-41C3-BCB7-C39F93EEAF9F}"/>
            </c:ext>
          </c:extLst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Column 3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Row 1</c:v>
                </c:pt>
                <c:pt idx="1">
                  <c:v>Row 2</c:v>
                </c:pt>
                <c:pt idx="2">
                  <c:v>Row 3</c:v>
                </c:pt>
                <c:pt idx="3">
                  <c:v>Row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4.54</c:v>
                </c:pt>
                <c:pt idx="1">
                  <c:v>9.65</c:v>
                </c:pt>
                <c:pt idx="2">
                  <c:v>3.7</c:v>
                </c:pt>
                <c:pt idx="3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8E-41C3-BCB7-C39F93EEA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5086645"/>
        <c:axId val="57466034"/>
      </c:barChart>
      <c:catAx>
        <c:axId val="6508664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ko-KR"/>
          </a:p>
        </c:txPr>
        <c:crossAx val="57466034"/>
        <c:crosses val="autoZero"/>
        <c:auto val="1"/>
        <c:lblAlgn val="ctr"/>
        <c:lblOffset val="100"/>
        <c:noMultiLvlLbl val="0"/>
      </c:catAx>
      <c:valAx>
        <c:axId val="5746603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ko-KR"/>
          </a:p>
        </c:txPr>
        <c:crossAx val="65086645"/>
        <c:crosses val="autoZero"/>
        <c:crossBetween val="between"/>
      </c:valAx>
      <c:spPr>
        <a:noFill/>
        <a:ln>
          <a:solidFill>
            <a:srgbClr val="B3B3B3"/>
          </a:solidFill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F99F0-D795-41D8-8AE6-42E657782482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BAB4D-DA28-498F-B024-0E502A756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1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BAB4D-DA28-498F-B024-0E502A7566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5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BAB4D-DA28-498F-B024-0E502A7566E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1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935880" y="664236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14952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39640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85692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393588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39640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85692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3935880" y="6408360"/>
            <a:ext cx="4319640" cy="456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4319640" cy="2584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83160" y="92520"/>
            <a:ext cx="12025440" cy="2502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935880" y="6408360"/>
            <a:ext cx="4319640" cy="456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14952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935880" y="664236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14952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39640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856920" y="650700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393588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539640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856920" y="6642360"/>
            <a:ext cx="1390680" cy="12312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4319640" cy="25848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160" y="92520"/>
            <a:ext cx="12025440" cy="2502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25848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149520" y="664236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93588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149520" y="6507000"/>
            <a:ext cx="2107800" cy="12312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3935880" y="6642360"/>
            <a:ext cx="4319640" cy="123120"/>
          </a:xfrm>
          <a:prstGeom prst="rect">
            <a:avLst/>
          </a:prstGeom>
        </p:spPr>
        <p:txBody>
          <a:bodyPr lIns="0" tIns="0" rIns="0" bIns="0">
            <a:normAutofit fontScale="13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5"/>
          <p:cNvPicPr/>
          <p:nvPr/>
        </p:nvPicPr>
        <p:blipFill>
          <a:blip r:embed="rId14"/>
          <a:stretch/>
        </p:blipFill>
        <p:spPr>
          <a:xfrm>
            <a:off x="0" y="6415200"/>
            <a:ext cx="12191760" cy="24120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31680" y="6466320"/>
            <a:ext cx="719640" cy="359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그림 4"/>
          <p:cNvPicPr/>
          <p:nvPr/>
        </p:nvPicPr>
        <p:blipFill>
          <a:blip r:embed="rId15"/>
          <a:srcRect l="2774" r="21047"/>
          <a:stretch/>
        </p:blipFill>
        <p:spPr>
          <a:xfrm>
            <a:off x="757080" y="6466320"/>
            <a:ext cx="1137960" cy="381240"/>
          </a:xfrm>
          <a:prstGeom prst="rect">
            <a:avLst/>
          </a:prstGeom>
          <a:ln>
            <a:noFill/>
          </a:ln>
        </p:spPr>
      </p:pic>
      <p:pic>
        <p:nvPicPr>
          <p:cNvPr id="3" name="그림 7"/>
          <p:cNvPicPr/>
          <p:nvPr/>
        </p:nvPicPr>
        <p:blipFill>
          <a:blip r:embed="rId16"/>
          <a:srcRect r="25443"/>
          <a:stretch/>
        </p:blipFill>
        <p:spPr>
          <a:xfrm>
            <a:off x="9205560" y="6468480"/>
            <a:ext cx="1524960" cy="381240"/>
          </a:xfrm>
          <a:prstGeom prst="rect">
            <a:avLst/>
          </a:prstGeom>
          <a:ln>
            <a:noFill/>
          </a:ln>
        </p:spPr>
      </p:pic>
      <p:pic>
        <p:nvPicPr>
          <p:cNvPr id="4" name="그림 10"/>
          <p:cNvPicPr/>
          <p:nvPr/>
        </p:nvPicPr>
        <p:blipFill>
          <a:blip r:embed="rId17"/>
          <a:stretch/>
        </p:blipFill>
        <p:spPr>
          <a:xfrm>
            <a:off x="10730880" y="6466320"/>
            <a:ext cx="1429200" cy="359640"/>
          </a:xfrm>
          <a:prstGeom prst="rect">
            <a:avLst/>
          </a:prstGeom>
          <a:ln>
            <a:noFill/>
          </a:ln>
        </p:spPr>
      </p:pic>
      <p:pic>
        <p:nvPicPr>
          <p:cNvPr id="5" name="그림 2"/>
          <p:cNvPicPr/>
          <p:nvPr/>
        </p:nvPicPr>
        <p:blipFill>
          <a:blip r:embed="rId18"/>
          <a:stretch/>
        </p:blipFill>
        <p:spPr>
          <a:xfrm>
            <a:off x="31680" y="6486480"/>
            <a:ext cx="651960" cy="313560"/>
          </a:xfrm>
          <a:prstGeom prst="rect">
            <a:avLst/>
          </a:prstGeom>
          <a:ln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83160" y="1602720"/>
            <a:ext cx="12025440" cy="1799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Title</a:t>
            </a:r>
            <a:endParaRPr lang="en-US" sz="45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160" y="3551040"/>
            <a:ext cx="12025440" cy="1439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5"/>
          <p:cNvPicPr/>
          <p:nvPr/>
        </p:nvPicPr>
        <p:blipFill>
          <a:blip r:embed="rId14"/>
          <a:stretch/>
        </p:blipFill>
        <p:spPr>
          <a:xfrm>
            <a:off x="0" y="6415200"/>
            <a:ext cx="12191760" cy="241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31680" y="6466320"/>
            <a:ext cx="719640" cy="359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그림 4"/>
          <p:cNvPicPr/>
          <p:nvPr/>
        </p:nvPicPr>
        <p:blipFill>
          <a:blip r:embed="rId15"/>
          <a:srcRect l="2774" r="21047"/>
          <a:stretch/>
        </p:blipFill>
        <p:spPr>
          <a:xfrm>
            <a:off x="757080" y="6466320"/>
            <a:ext cx="1137960" cy="381240"/>
          </a:xfrm>
          <a:prstGeom prst="rect">
            <a:avLst/>
          </a:prstGeom>
          <a:ln>
            <a:noFill/>
          </a:ln>
        </p:spPr>
      </p:pic>
      <p:pic>
        <p:nvPicPr>
          <p:cNvPr id="47" name="그림 7"/>
          <p:cNvPicPr/>
          <p:nvPr/>
        </p:nvPicPr>
        <p:blipFill>
          <a:blip r:embed="rId16"/>
          <a:srcRect r="25443"/>
          <a:stretch/>
        </p:blipFill>
        <p:spPr>
          <a:xfrm>
            <a:off x="9205560" y="6468480"/>
            <a:ext cx="1524960" cy="381240"/>
          </a:xfrm>
          <a:prstGeom prst="rect">
            <a:avLst/>
          </a:prstGeom>
          <a:ln>
            <a:noFill/>
          </a:ln>
        </p:spPr>
      </p:pic>
      <p:pic>
        <p:nvPicPr>
          <p:cNvPr id="48" name="그림 10"/>
          <p:cNvPicPr/>
          <p:nvPr/>
        </p:nvPicPr>
        <p:blipFill>
          <a:blip r:embed="rId17"/>
          <a:stretch/>
        </p:blipFill>
        <p:spPr>
          <a:xfrm>
            <a:off x="10730880" y="6466320"/>
            <a:ext cx="1429200" cy="359640"/>
          </a:xfrm>
          <a:prstGeom prst="rect">
            <a:avLst/>
          </a:prstGeom>
          <a:ln>
            <a:noFill/>
          </a:ln>
        </p:spPr>
      </p:pic>
      <p:pic>
        <p:nvPicPr>
          <p:cNvPr id="49" name="그림 2"/>
          <p:cNvPicPr/>
          <p:nvPr/>
        </p:nvPicPr>
        <p:blipFill>
          <a:blip r:embed="rId18"/>
          <a:stretch/>
        </p:blipFill>
        <p:spPr>
          <a:xfrm>
            <a:off x="31680" y="6486480"/>
            <a:ext cx="651960" cy="313560"/>
          </a:xfrm>
          <a:prstGeom prst="rect">
            <a:avLst/>
          </a:prstGeom>
          <a:ln>
            <a:noFill/>
          </a:ln>
        </p:spPr>
      </p:pic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83160" y="92520"/>
            <a:ext cx="12025440" cy="539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Title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8323920" y="6509160"/>
            <a:ext cx="71964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algn="ctr">
              <a:lnSpc>
                <a:spcPct val="100000"/>
              </a:lnSpc>
            </a:pPr>
            <a:fld id="{FFBB5E1D-75CF-451E-951B-BCC77AAD36BC}" type="slidenum">
              <a:rPr lang="en-US" sz="1200" b="1" strike="noStrike" spc="-1">
                <a:solidFill>
                  <a:srgbClr val="646464"/>
                </a:solidFill>
                <a:latin typeface="Candara"/>
                <a:ea typeface="맑은 고딕"/>
              </a:rPr>
              <a:t>‹#›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3935880" y="6507000"/>
            <a:ext cx="4319640" cy="258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432000" indent="-3240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Subtitle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04.png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716280" y="42710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TextShape 2"/>
          <p:cNvSpPr txBox="1"/>
          <p:nvPr/>
        </p:nvSpPr>
        <p:spPr>
          <a:xfrm>
            <a:off x="83160" y="2536920"/>
            <a:ext cx="12025440" cy="1439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ko-KR" sz="3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이론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93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94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구글 지도 설정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 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FF"/>
              </a:buClr>
              <a:buFont typeface="Wingdings" charset="2"/>
              <a:buChar char=""/>
            </a:pP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Gradle Scripts</a:t>
            </a:r>
            <a:r>
              <a:rPr lang="en-US" sz="1400" b="0" strike="noStrike" spc="-1">
                <a:solidFill>
                  <a:srgbClr val="0000FF"/>
                </a:solidFill>
                <a:latin typeface="Calibri"/>
                <a:ea typeface="맑은 고딕"/>
              </a:rPr>
              <a:t> –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build.gradle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파일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의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dependencies 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항목에    지도 사용 선언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지도는 구글 서버에서 전송되는 데이터이므로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Manifest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파일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에 네트워크 통신 관련 권한 등록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지도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키 등록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96" name="그림 16"/>
          <p:cNvPicPr/>
          <p:nvPr/>
        </p:nvPicPr>
        <p:blipFill>
          <a:blip r:embed="rId2"/>
          <a:stretch/>
        </p:blipFill>
        <p:spPr>
          <a:xfrm>
            <a:off x="6490080" y="1893960"/>
            <a:ext cx="5486040" cy="568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7" name="그림 17"/>
          <p:cNvPicPr/>
          <p:nvPr/>
        </p:nvPicPr>
        <p:blipFill>
          <a:blip r:embed="rId3"/>
          <a:stretch/>
        </p:blipFill>
        <p:spPr>
          <a:xfrm>
            <a:off x="6473160" y="832320"/>
            <a:ext cx="5190840" cy="23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8" name="그림 18"/>
          <p:cNvPicPr/>
          <p:nvPr/>
        </p:nvPicPr>
        <p:blipFill>
          <a:blip r:embed="rId4"/>
          <a:srcRect l="1617" r="2203" b="39762"/>
          <a:stretch/>
        </p:blipFill>
        <p:spPr>
          <a:xfrm>
            <a:off x="7853040" y="3861360"/>
            <a:ext cx="2431080" cy="2409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9" name="그림 19"/>
          <p:cNvPicPr/>
          <p:nvPr/>
        </p:nvPicPr>
        <p:blipFill>
          <a:blip r:embed="rId5"/>
          <a:stretch/>
        </p:blipFill>
        <p:spPr>
          <a:xfrm>
            <a:off x="1376280" y="2935080"/>
            <a:ext cx="4621680" cy="9255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0" name="그림 20"/>
          <p:cNvPicPr/>
          <p:nvPr/>
        </p:nvPicPr>
        <p:blipFill>
          <a:blip r:embed="rId6"/>
          <a:stretch/>
        </p:blipFill>
        <p:spPr>
          <a:xfrm>
            <a:off x="6473160" y="2612160"/>
            <a:ext cx="5486040" cy="112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1" name="CustomShape 5"/>
          <p:cNvSpPr/>
          <p:nvPr/>
        </p:nvSpPr>
        <p:spPr>
          <a:xfrm>
            <a:off x="8754840" y="1878480"/>
            <a:ext cx="3000600" cy="5839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202" name="Picture 2" descr="빨간화살표 사진, 이미지, 일러스트, 캘리그라피 - 크라우드픽"/>
          <p:cNvPicPr/>
          <p:nvPr/>
        </p:nvPicPr>
        <p:blipFill>
          <a:blip r:embed="rId7"/>
          <a:stretch/>
        </p:blipFill>
        <p:spPr>
          <a:xfrm rot="17157600" flipH="1">
            <a:off x="9702360" y="1564200"/>
            <a:ext cx="326880" cy="245160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>
            <a:off x="7766640" y="816840"/>
            <a:ext cx="3891240" cy="2509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04" name="CustomShape 7"/>
          <p:cNvSpPr/>
          <p:nvPr/>
        </p:nvSpPr>
        <p:spPr>
          <a:xfrm>
            <a:off x="9648360" y="1318320"/>
            <a:ext cx="2327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Google </a:t>
            </a: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지도 사용 선언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05" name="Picture 2" descr="빨간화살표 사진, 이미지, 일러스트, 캘리그라피 - 크라우드픽"/>
          <p:cNvPicPr/>
          <p:nvPr/>
        </p:nvPicPr>
        <p:blipFill>
          <a:blip r:embed="rId7"/>
          <a:stretch/>
        </p:blipFill>
        <p:spPr>
          <a:xfrm rot="14590200">
            <a:off x="9522360" y="1082520"/>
            <a:ext cx="326880" cy="24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07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08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구글 지도 제어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지도 중심 이동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사용자의 위치를 중심으로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지도를 보여줄 수 있어야 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지도가 표시하는 지점을 이동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하기 위해서는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지도를 출력하는 뷰 객체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얻어야 함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  <a:tabLst>
                <a:tab pos="0" algn="l"/>
              </a:tabLst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사용자 이벤트 처리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앱에서 감지해 처리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할 수 있는 이벤트는 다음과 같음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OnMapClickListener, OnMapLongClickListener, OnMarkerClickListener…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100" b="0" strike="noStrike" spc="-1">
              <a:latin typeface="Arial"/>
            </a:endParaRPr>
          </a:p>
        </p:txBody>
      </p:sp>
      <p:pic>
        <p:nvPicPr>
          <p:cNvPr id="210" name="그림 15"/>
          <p:cNvPicPr/>
          <p:nvPr/>
        </p:nvPicPr>
        <p:blipFill>
          <a:blip r:embed="rId2"/>
          <a:srcRect b="38260"/>
          <a:stretch/>
        </p:blipFill>
        <p:spPr>
          <a:xfrm>
            <a:off x="7565760" y="3888360"/>
            <a:ext cx="2570040" cy="2540520"/>
          </a:xfrm>
          <a:prstGeom prst="rect">
            <a:avLst/>
          </a:prstGeom>
          <a:ln>
            <a:noFill/>
          </a:ln>
        </p:spPr>
      </p:pic>
      <p:pic>
        <p:nvPicPr>
          <p:cNvPr id="211" name="그림 16"/>
          <p:cNvPicPr/>
          <p:nvPr/>
        </p:nvPicPr>
        <p:blipFill>
          <a:blip r:embed="rId3"/>
          <a:stretch/>
        </p:blipFill>
        <p:spPr>
          <a:xfrm>
            <a:off x="6564960" y="1149120"/>
            <a:ext cx="5028840" cy="7045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2" name="그림 17"/>
          <p:cNvPicPr/>
          <p:nvPr/>
        </p:nvPicPr>
        <p:blipFill>
          <a:blip r:embed="rId4"/>
          <a:stretch/>
        </p:blipFill>
        <p:spPr>
          <a:xfrm>
            <a:off x="6095880" y="2264760"/>
            <a:ext cx="5802840" cy="12128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3" name="CustomShape 5"/>
          <p:cNvSpPr/>
          <p:nvPr/>
        </p:nvSpPr>
        <p:spPr>
          <a:xfrm>
            <a:off x="8131320" y="1158480"/>
            <a:ext cx="2004840" cy="2138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4" name="CustomShape 6"/>
          <p:cNvSpPr/>
          <p:nvPr/>
        </p:nvSpPr>
        <p:spPr>
          <a:xfrm>
            <a:off x="9266400" y="692280"/>
            <a:ext cx="2327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Fragment </a:t>
            </a: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관리자에 접근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15" name="Picture 2" descr="빨간화살표 사진, 이미지, 일러스트, 캘리그라피 - 크라우드픽"/>
          <p:cNvPicPr/>
          <p:nvPr/>
        </p:nvPicPr>
        <p:blipFill>
          <a:blip r:embed="rId5"/>
          <a:stretch/>
        </p:blipFill>
        <p:spPr>
          <a:xfrm rot="17157600" flipH="1">
            <a:off x="9078840" y="844560"/>
            <a:ext cx="326880" cy="245160"/>
          </a:xfrm>
          <a:prstGeom prst="rect">
            <a:avLst/>
          </a:prstGeom>
          <a:ln>
            <a:noFill/>
          </a:ln>
        </p:spPr>
      </p:pic>
      <p:sp>
        <p:nvSpPr>
          <p:cNvPr id="216" name="CustomShape 7"/>
          <p:cNvSpPr/>
          <p:nvPr/>
        </p:nvSpPr>
        <p:spPr>
          <a:xfrm>
            <a:off x="6407280" y="3050640"/>
            <a:ext cx="4017960" cy="194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7" name="CustomShape 8"/>
          <p:cNvSpPr/>
          <p:nvPr/>
        </p:nvSpPr>
        <p:spPr>
          <a:xfrm>
            <a:off x="9309600" y="3440160"/>
            <a:ext cx="23274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지도 화면 위치 제어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18" name="Picture 2" descr="빨간화살표 사진, 이미지, 일러스트, 캘리그라피 - 크라우드픽"/>
          <p:cNvPicPr/>
          <p:nvPr/>
        </p:nvPicPr>
        <p:blipFill>
          <a:blip r:embed="rId5"/>
          <a:stretch/>
        </p:blipFill>
        <p:spPr>
          <a:xfrm rot="16200000">
            <a:off x="9155160" y="3319920"/>
            <a:ext cx="326880" cy="24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716280" y="42710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20" name="TextShape 2"/>
          <p:cNvSpPr txBox="1"/>
          <p:nvPr/>
        </p:nvSpPr>
        <p:spPr>
          <a:xfrm>
            <a:off x="83160" y="2536920"/>
            <a:ext cx="12025440" cy="1439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ko-KR" sz="30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실습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935880" y="6507000"/>
            <a:ext cx="4319640" cy="258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2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23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24" name="CustomShape 4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실습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0" y="871560"/>
            <a:ext cx="11999520" cy="21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914400">
              <a:lnSpc>
                <a:spcPct val="150000"/>
              </a:lnSpc>
            </a:pPr>
            <a:endParaRPr lang="en-US" sz="1800" b="0" strike="noStrike" spc="-1">
              <a:latin typeface="Arial"/>
            </a:endParaRPr>
          </a:p>
          <a:p>
            <a:pPr marL="914400" lvl="1" indent="-45684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실습</a:t>
            </a:r>
            <a:endParaRPr lang="en-US" sz="1600" b="0" strike="noStrike" spc="-1">
              <a:latin typeface="Arial"/>
            </a:endParaRPr>
          </a:p>
          <a:p>
            <a:pPr marL="1371600" lvl="2" indent="-45684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예제 </a:t>
            </a:r>
            <a:r>
              <a:rPr lang="en-US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1 – Firebase </a:t>
            </a: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사용하기</a:t>
            </a:r>
            <a:endParaRPr lang="en-US" sz="1600" b="0" strike="noStrike" spc="-1">
              <a:latin typeface="Arial"/>
            </a:endParaRPr>
          </a:p>
          <a:p>
            <a:pPr marL="1371600" lvl="2" indent="-45684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예제 </a:t>
            </a:r>
            <a:r>
              <a:rPr lang="en-US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2 – GoogleMap </a:t>
            </a: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사용하기</a:t>
            </a:r>
            <a:endParaRPr lang="en-US" sz="1600" b="0" strike="noStrike" spc="-1">
              <a:latin typeface="Arial"/>
            </a:endParaRPr>
          </a:p>
          <a:p>
            <a:pPr marL="1371600" lvl="2" indent="-456840">
              <a:lnSpc>
                <a:spcPct val="15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예제 </a:t>
            </a:r>
            <a:r>
              <a:rPr lang="en-US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3 – GoogleMap</a:t>
            </a:r>
            <a:r>
              <a:rPr lang="ko-KR" sz="16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를 이용한 현재 위치 표현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사용하기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7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28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229" name="내용 개체 틀 4"/>
          <p:cNvPicPr/>
          <p:nvPr/>
        </p:nvPicPr>
        <p:blipFill>
          <a:blip r:embed="rId2"/>
          <a:stretch/>
        </p:blipFill>
        <p:spPr>
          <a:xfrm>
            <a:off x="7074360" y="692280"/>
            <a:ext cx="3504960" cy="55605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230" name="CustomShape 4"/>
          <p:cNvSpPr/>
          <p:nvPr/>
        </p:nvSpPr>
        <p:spPr>
          <a:xfrm>
            <a:off x="609480" y="692280"/>
            <a:ext cx="52837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사용하기</a:t>
            </a: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SDK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연결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읽기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쓰기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프로젝트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2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33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34" name="CustomShape 4"/>
          <p:cNvSpPr/>
          <p:nvPr/>
        </p:nvSpPr>
        <p:spPr>
          <a:xfrm>
            <a:off x="609480" y="646200"/>
            <a:ext cx="52837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1.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Console.firebase.google.com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접속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계정 로그인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만들기</a:t>
            </a: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235" name="Group 5"/>
          <p:cNvGrpSpPr/>
          <p:nvPr/>
        </p:nvGrpSpPr>
        <p:grpSpPr>
          <a:xfrm>
            <a:off x="894960" y="2064240"/>
            <a:ext cx="10806480" cy="4101120"/>
            <a:chOff x="894960" y="2064240"/>
            <a:chExt cx="10806480" cy="4101120"/>
          </a:xfrm>
        </p:grpSpPr>
        <p:grpSp>
          <p:nvGrpSpPr>
            <p:cNvPr id="236" name="Group 6"/>
            <p:cNvGrpSpPr/>
            <p:nvPr/>
          </p:nvGrpSpPr>
          <p:grpSpPr>
            <a:xfrm>
              <a:off x="923400" y="2064240"/>
              <a:ext cx="2171520" cy="1325160"/>
              <a:chOff x="923400" y="2064240"/>
              <a:chExt cx="2171520" cy="1325160"/>
            </a:xfrm>
          </p:grpSpPr>
          <p:pic>
            <p:nvPicPr>
              <p:cNvPr id="237" name="그림 52"/>
              <p:cNvPicPr/>
              <p:nvPr/>
            </p:nvPicPr>
            <p:blipFill>
              <a:blip r:embed="rId2"/>
              <a:stretch/>
            </p:blipFill>
            <p:spPr>
              <a:xfrm>
                <a:off x="923400" y="2064240"/>
                <a:ext cx="2171520" cy="132516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238" name="CustomShape 7"/>
              <p:cNvSpPr/>
              <p:nvPr/>
            </p:nvSpPr>
            <p:spPr>
              <a:xfrm>
                <a:off x="1334880" y="3034440"/>
                <a:ext cx="630720" cy="20556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9" name="CustomShape 8"/>
            <p:cNvSpPr/>
            <p:nvPr/>
          </p:nvSpPr>
          <p:spPr>
            <a:xfrm>
              <a:off x="2009520" y="3388320"/>
              <a:ext cx="360" cy="35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grpSp>
          <p:nvGrpSpPr>
            <p:cNvPr id="240" name="Group 9"/>
            <p:cNvGrpSpPr/>
            <p:nvPr/>
          </p:nvGrpSpPr>
          <p:grpSpPr>
            <a:xfrm>
              <a:off x="894960" y="3721680"/>
              <a:ext cx="10806480" cy="2443680"/>
              <a:chOff x="894960" y="3721680"/>
              <a:chExt cx="10806480" cy="2443680"/>
            </a:xfrm>
          </p:grpSpPr>
          <p:grpSp>
            <p:nvGrpSpPr>
              <p:cNvPr id="241" name="Group 10"/>
              <p:cNvGrpSpPr/>
              <p:nvPr/>
            </p:nvGrpSpPr>
            <p:grpSpPr>
              <a:xfrm>
                <a:off x="9479160" y="3721680"/>
                <a:ext cx="2222280" cy="2420640"/>
                <a:chOff x="9479160" y="3721680"/>
                <a:chExt cx="2222280" cy="2420640"/>
              </a:xfrm>
            </p:grpSpPr>
            <p:pic>
              <p:nvPicPr>
                <p:cNvPr id="242" name="그림 50"/>
                <p:cNvPicPr/>
                <p:nvPr/>
              </p:nvPicPr>
              <p:blipFill>
                <a:blip r:embed="rId3"/>
                <a:srcRect l="14385" t="5635" r="14230" b="11814"/>
                <a:stretch/>
              </p:blipFill>
              <p:spPr>
                <a:xfrm>
                  <a:off x="9479160" y="3721680"/>
                  <a:ext cx="2222280" cy="2420640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</p:pic>
            <p:sp>
              <p:nvSpPr>
                <p:cNvPr id="243" name="CustomShape 11"/>
                <p:cNvSpPr/>
                <p:nvPr/>
              </p:nvSpPr>
              <p:spPr>
                <a:xfrm>
                  <a:off x="10346400" y="5743800"/>
                  <a:ext cx="517680" cy="30852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4" name="Group 12"/>
              <p:cNvGrpSpPr/>
              <p:nvPr/>
            </p:nvGrpSpPr>
            <p:grpSpPr>
              <a:xfrm>
                <a:off x="894960" y="3723480"/>
                <a:ext cx="8204760" cy="2441880"/>
                <a:chOff x="894960" y="3723480"/>
                <a:chExt cx="8204760" cy="2441880"/>
              </a:xfrm>
            </p:grpSpPr>
            <p:grpSp>
              <p:nvGrpSpPr>
                <p:cNvPr id="245" name="Group 13"/>
                <p:cNvGrpSpPr/>
                <p:nvPr/>
              </p:nvGrpSpPr>
              <p:grpSpPr>
                <a:xfrm>
                  <a:off x="894960" y="3723480"/>
                  <a:ext cx="2506320" cy="2441880"/>
                  <a:chOff x="894960" y="3723480"/>
                  <a:chExt cx="2506320" cy="2441880"/>
                </a:xfrm>
              </p:grpSpPr>
              <p:pic>
                <p:nvPicPr>
                  <p:cNvPr id="246" name="그림 47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894960" y="3723480"/>
                    <a:ext cx="2506320" cy="2441880"/>
                  </a:xfrm>
                  <a:prstGeom prst="rect">
                    <a:avLst/>
                  </a:prstGeom>
                  <a:ln>
                    <a:solidFill>
                      <a:srgbClr val="000000"/>
                    </a:solidFill>
                  </a:ln>
                </p:spPr>
              </p:pic>
              <p:sp>
                <p:nvSpPr>
                  <p:cNvPr id="247" name="CustomShape 14"/>
                  <p:cNvSpPr/>
                  <p:nvPr/>
                </p:nvSpPr>
                <p:spPr>
                  <a:xfrm>
                    <a:off x="1039680" y="5819760"/>
                    <a:ext cx="904320" cy="29484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CustomShape 15"/>
                  <p:cNvSpPr/>
                  <p:nvPr/>
                </p:nvSpPr>
                <p:spPr>
                  <a:xfrm>
                    <a:off x="1052640" y="4753080"/>
                    <a:ext cx="904320" cy="29484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49" name="Group 16"/>
                <p:cNvGrpSpPr/>
                <p:nvPr/>
              </p:nvGrpSpPr>
              <p:grpSpPr>
                <a:xfrm>
                  <a:off x="3774240" y="3723480"/>
                  <a:ext cx="2454480" cy="2441880"/>
                  <a:chOff x="3774240" y="3723480"/>
                  <a:chExt cx="2454480" cy="2441880"/>
                </a:xfrm>
              </p:grpSpPr>
              <p:pic>
                <p:nvPicPr>
                  <p:cNvPr id="250" name="그림 45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3774240" y="3723480"/>
                    <a:ext cx="2454480" cy="2441880"/>
                  </a:xfrm>
                  <a:prstGeom prst="rect">
                    <a:avLst/>
                  </a:prstGeom>
                  <a:ln>
                    <a:solidFill>
                      <a:srgbClr val="000000"/>
                    </a:solidFill>
                  </a:ln>
                </p:spPr>
              </p:pic>
              <p:sp>
                <p:nvSpPr>
                  <p:cNvPr id="251" name="CustomShape 17"/>
                  <p:cNvSpPr/>
                  <p:nvPr/>
                </p:nvSpPr>
                <p:spPr>
                  <a:xfrm>
                    <a:off x="5387760" y="5924160"/>
                    <a:ext cx="809640" cy="21636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52" name="Group 18"/>
                <p:cNvGrpSpPr/>
                <p:nvPr/>
              </p:nvGrpSpPr>
              <p:grpSpPr>
                <a:xfrm>
                  <a:off x="6565680" y="3723480"/>
                  <a:ext cx="2534040" cy="2441880"/>
                  <a:chOff x="6565680" y="3723480"/>
                  <a:chExt cx="2534040" cy="2441880"/>
                </a:xfrm>
              </p:grpSpPr>
              <p:pic>
                <p:nvPicPr>
                  <p:cNvPr id="253" name="내용 개체 틀 14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6565680" y="3723480"/>
                    <a:ext cx="2534040" cy="2441880"/>
                  </a:xfrm>
                  <a:prstGeom prst="rect">
                    <a:avLst/>
                  </a:prstGeom>
                  <a:ln w="9360">
                    <a:solidFill>
                      <a:srgbClr val="000000"/>
                    </a:solidFill>
                    <a:miter/>
                  </a:ln>
                </p:spPr>
              </p:pic>
              <p:sp>
                <p:nvSpPr>
                  <p:cNvPr id="254" name="CustomShape 19"/>
                  <p:cNvSpPr/>
                  <p:nvPr/>
                </p:nvSpPr>
                <p:spPr>
                  <a:xfrm>
                    <a:off x="6721200" y="4536360"/>
                    <a:ext cx="1358640" cy="33336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CustomShape 20"/>
                  <p:cNvSpPr/>
                  <p:nvPr/>
                </p:nvSpPr>
                <p:spPr>
                  <a:xfrm>
                    <a:off x="8264520" y="5906520"/>
                    <a:ext cx="809640" cy="21636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56" name="CustomShape 21"/>
                <p:cNvSpPr/>
                <p:nvPr/>
              </p:nvSpPr>
              <p:spPr>
                <a:xfrm>
                  <a:off x="3401640" y="4944600"/>
                  <a:ext cx="37224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7" name="CustomShape 22"/>
                <p:cNvSpPr/>
                <p:nvPr/>
              </p:nvSpPr>
              <p:spPr>
                <a:xfrm>
                  <a:off x="6228720" y="4944600"/>
                  <a:ext cx="33624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0000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58" name="CustomShape 23"/>
              <p:cNvSpPr/>
              <p:nvPr/>
            </p:nvSpPr>
            <p:spPr>
              <a:xfrm>
                <a:off x="9100080" y="4956120"/>
                <a:ext cx="3362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프로젝트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6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62" name="CustomShape 4"/>
          <p:cNvSpPr/>
          <p:nvPr/>
        </p:nvSpPr>
        <p:spPr>
          <a:xfrm>
            <a:off x="609480" y="692280"/>
            <a:ext cx="52837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1.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숨겨진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Gradle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설정 열기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63" name="Group 5"/>
          <p:cNvGrpSpPr/>
          <p:nvPr/>
        </p:nvGrpSpPr>
        <p:grpSpPr>
          <a:xfrm>
            <a:off x="633960" y="2410920"/>
            <a:ext cx="2855520" cy="2035440"/>
            <a:chOff x="633960" y="2410920"/>
            <a:chExt cx="2855520" cy="2035440"/>
          </a:xfrm>
        </p:grpSpPr>
        <p:pic>
          <p:nvPicPr>
            <p:cNvPr id="264" name="그림 23"/>
            <p:cNvPicPr/>
            <p:nvPr/>
          </p:nvPicPr>
          <p:blipFill>
            <a:blip r:embed="rId2"/>
            <a:srcRect l="49990" r="42444" b="80843"/>
            <a:stretch/>
          </p:blipFill>
          <p:spPr>
            <a:xfrm>
              <a:off x="633960" y="2410920"/>
              <a:ext cx="2855520" cy="20354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65" name="CustomShape 6"/>
            <p:cNvSpPr/>
            <p:nvPr/>
          </p:nvSpPr>
          <p:spPr>
            <a:xfrm>
              <a:off x="896760" y="2410920"/>
              <a:ext cx="345240" cy="2829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6" name="CustomShape 7"/>
            <p:cNvSpPr/>
            <p:nvPr/>
          </p:nvSpPr>
          <p:spPr>
            <a:xfrm>
              <a:off x="896760" y="4020120"/>
              <a:ext cx="2592720" cy="1749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4" name="CustomShape 13"/>
          <p:cNvSpPr/>
          <p:nvPr/>
        </p:nvSpPr>
        <p:spPr>
          <a:xfrm>
            <a:off x="3869056" y="3510722"/>
            <a:ext cx="42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329D4E-B920-0CE5-74E4-0D8779DA6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12" y="818764"/>
            <a:ext cx="7203540" cy="53469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프로젝트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8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82" name="Group 4"/>
          <p:cNvGrpSpPr/>
          <p:nvPr/>
        </p:nvGrpSpPr>
        <p:grpSpPr>
          <a:xfrm>
            <a:off x="300960" y="2434680"/>
            <a:ext cx="1915200" cy="1988640"/>
            <a:chOff x="300960" y="2434680"/>
            <a:chExt cx="1915200" cy="1988640"/>
          </a:xfrm>
        </p:grpSpPr>
        <p:pic>
          <p:nvPicPr>
            <p:cNvPr id="283" name="그림 19"/>
            <p:cNvPicPr/>
            <p:nvPr/>
          </p:nvPicPr>
          <p:blipFill>
            <a:blip r:embed="rId3"/>
            <a:srcRect l="30421" b="15262"/>
            <a:stretch/>
          </p:blipFill>
          <p:spPr>
            <a:xfrm>
              <a:off x="300960" y="2434680"/>
              <a:ext cx="1915200" cy="19886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84" name="CustomShape 5"/>
            <p:cNvSpPr/>
            <p:nvPr/>
          </p:nvSpPr>
          <p:spPr>
            <a:xfrm>
              <a:off x="2025360" y="2985120"/>
              <a:ext cx="172800" cy="6703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5" name="Group 6"/>
          <p:cNvGrpSpPr/>
          <p:nvPr/>
        </p:nvGrpSpPr>
        <p:grpSpPr>
          <a:xfrm>
            <a:off x="6425640" y="1976040"/>
            <a:ext cx="5529600" cy="2583360"/>
            <a:chOff x="6425640" y="1976040"/>
            <a:chExt cx="5529600" cy="2583360"/>
          </a:xfrm>
        </p:grpSpPr>
        <p:grpSp>
          <p:nvGrpSpPr>
            <p:cNvPr id="286" name="Group 7"/>
            <p:cNvGrpSpPr/>
            <p:nvPr/>
          </p:nvGrpSpPr>
          <p:grpSpPr>
            <a:xfrm>
              <a:off x="6425640" y="2297880"/>
              <a:ext cx="5529600" cy="2261520"/>
              <a:chOff x="6425640" y="2297880"/>
              <a:chExt cx="5529600" cy="2261520"/>
            </a:xfrm>
          </p:grpSpPr>
          <p:pic>
            <p:nvPicPr>
              <p:cNvPr id="287" name="그림 24"/>
              <p:cNvPicPr/>
              <p:nvPr/>
            </p:nvPicPr>
            <p:blipFill>
              <a:blip r:embed="rId4"/>
              <a:srcRect r="38028"/>
              <a:stretch/>
            </p:blipFill>
            <p:spPr>
              <a:xfrm>
                <a:off x="6425640" y="2297880"/>
                <a:ext cx="5529600" cy="22615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288" name="CustomShape 8"/>
              <p:cNvSpPr/>
              <p:nvPr/>
            </p:nvSpPr>
            <p:spPr>
              <a:xfrm>
                <a:off x="7799040" y="3375000"/>
                <a:ext cx="2730240" cy="605520"/>
              </a:xfrm>
              <a:prstGeom prst="cloud">
                <a:avLst/>
              </a:prstGeom>
              <a:solidFill>
                <a:srgbClr val="FFFFFF"/>
              </a:solidFill>
              <a:ln w="1908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89" name="CustomShape 9"/>
            <p:cNvSpPr/>
            <p:nvPr/>
          </p:nvSpPr>
          <p:spPr>
            <a:xfrm>
              <a:off x="10312200" y="1976040"/>
              <a:ext cx="16430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SigningReport</a:t>
              </a:r>
              <a:endParaRPr lang="en-US" sz="1100" b="0" strike="noStrike" spc="-1">
                <a:latin typeface="Arial"/>
              </a:endParaRPr>
            </a:p>
          </p:txBody>
        </p:sp>
      </p:grpSp>
      <p:grpSp>
        <p:nvGrpSpPr>
          <p:cNvPr id="290" name="Group 10"/>
          <p:cNvGrpSpPr/>
          <p:nvPr/>
        </p:nvGrpSpPr>
        <p:grpSpPr>
          <a:xfrm>
            <a:off x="2871720" y="2316600"/>
            <a:ext cx="3335400" cy="2243520"/>
            <a:chOff x="2871720" y="2316600"/>
            <a:chExt cx="3335400" cy="2243520"/>
          </a:xfrm>
        </p:grpSpPr>
        <p:grpSp>
          <p:nvGrpSpPr>
            <p:cNvPr id="291" name="Group 11"/>
            <p:cNvGrpSpPr/>
            <p:nvPr/>
          </p:nvGrpSpPr>
          <p:grpSpPr>
            <a:xfrm>
              <a:off x="2871720" y="2316600"/>
              <a:ext cx="2909160" cy="2243520"/>
              <a:chOff x="2871720" y="2316600"/>
              <a:chExt cx="2909160" cy="2243520"/>
            </a:xfrm>
          </p:grpSpPr>
          <p:pic>
            <p:nvPicPr>
              <p:cNvPr id="292" name="그림 29"/>
              <p:cNvPicPr/>
              <p:nvPr/>
            </p:nvPicPr>
            <p:blipFill>
              <a:blip r:embed="rId5"/>
              <a:srcRect t="1449"/>
              <a:stretch/>
            </p:blipFill>
            <p:spPr>
              <a:xfrm>
                <a:off x="2871720" y="2316600"/>
                <a:ext cx="2909160" cy="22435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293" name="CustomShape 12"/>
              <p:cNvSpPr/>
              <p:nvPr/>
            </p:nvSpPr>
            <p:spPr>
              <a:xfrm>
                <a:off x="3795120" y="4044600"/>
                <a:ext cx="1349640" cy="19368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94" name="CustomShape 13"/>
            <p:cNvSpPr/>
            <p:nvPr/>
          </p:nvSpPr>
          <p:spPr>
            <a:xfrm>
              <a:off x="5781240" y="3537000"/>
              <a:ext cx="425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5" name="CustomShape 14"/>
          <p:cNvSpPr/>
          <p:nvPr/>
        </p:nvSpPr>
        <p:spPr>
          <a:xfrm>
            <a:off x="2216520" y="3438720"/>
            <a:ext cx="42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96" name="CustomShape 15"/>
          <p:cNvSpPr/>
          <p:nvPr/>
        </p:nvSpPr>
        <p:spPr>
          <a:xfrm>
            <a:off x="609480" y="692280"/>
            <a:ext cx="52837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1.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SigningReport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열기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프로젝트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8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99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0" name="CustomShape 4"/>
          <p:cNvSpPr/>
          <p:nvPr/>
        </p:nvSpPr>
        <p:spPr>
          <a:xfrm>
            <a:off x="609480" y="692280"/>
            <a:ext cx="62906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1.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생성 및 연결하기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프로젝트 내로 가져올 때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app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폴더로 가져오기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드래그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301" name="Group 5"/>
          <p:cNvGrpSpPr/>
          <p:nvPr/>
        </p:nvGrpSpPr>
        <p:grpSpPr>
          <a:xfrm>
            <a:off x="196920" y="2001240"/>
            <a:ext cx="2950920" cy="1999440"/>
            <a:chOff x="196920" y="2001240"/>
            <a:chExt cx="2950920" cy="1999440"/>
          </a:xfrm>
        </p:grpSpPr>
        <p:pic>
          <p:nvPicPr>
            <p:cNvPr id="302" name="그림 45"/>
            <p:cNvPicPr/>
            <p:nvPr/>
          </p:nvPicPr>
          <p:blipFill>
            <a:blip r:embed="rId2"/>
            <a:stretch/>
          </p:blipFill>
          <p:spPr>
            <a:xfrm>
              <a:off x="196920" y="2001240"/>
              <a:ext cx="2950920" cy="19994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303" name="CustomShape 6"/>
            <p:cNvSpPr/>
            <p:nvPr/>
          </p:nvSpPr>
          <p:spPr>
            <a:xfrm>
              <a:off x="581400" y="3083040"/>
              <a:ext cx="293040" cy="3200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4" name="CustomShape 7"/>
          <p:cNvSpPr/>
          <p:nvPr/>
        </p:nvSpPr>
        <p:spPr>
          <a:xfrm>
            <a:off x="3165840" y="3000960"/>
            <a:ext cx="42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5" name="CustomShape 8"/>
          <p:cNvSpPr/>
          <p:nvPr/>
        </p:nvSpPr>
        <p:spPr>
          <a:xfrm>
            <a:off x="6826680" y="3085560"/>
            <a:ext cx="42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6" name="Group 9"/>
          <p:cNvGrpSpPr/>
          <p:nvPr/>
        </p:nvGrpSpPr>
        <p:grpSpPr>
          <a:xfrm>
            <a:off x="0" y="1980360"/>
            <a:ext cx="6844680" cy="4394160"/>
            <a:chOff x="0" y="1980360"/>
            <a:chExt cx="6844680" cy="4394160"/>
          </a:xfrm>
        </p:grpSpPr>
        <p:pic>
          <p:nvPicPr>
            <p:cNvPr id="307" name="그림 50"/>
            <p:cNvPicPr/>
            <p:nvPr/>
          </p:nvPicPr>
          <p:blipFill>
            <a:blip r:embed="rId3"/>
            <a:stretch/>
          </p:blipFill>
          <p:spPr>
            <a:xfrm>
              <a:off x="3632760" y="1980360"/>
              <a:ext cx="3193560" cy="30758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grpSp>
          <p:nvGrpSpPr>
            <p:cNvPr id="308" name="Group 10"/>
            <p:cNvGrpSpPr/>
            <p:nvPr/>
          </p:nvGrpSpPr>
          <p:grpSpPr>
            <a:xfrm>
              <a:off x="3536280" y="5086800"/>
              <a:ext cx="3308400" cy="1287720"/>
              <a:chOff x="3536280" y="5086800"/>
              <a:chExt cx="3308400" cy="1287720"/>
            </a:xfrm>
          </p:grpSpPr>
          <p:pic>
            <p:nvPicPr>
              <p:cNvPr id="309" name="그림 66"/>
              <p:cNvPicPr/>
              <p:nvPr/>
            </p:nvPicPr>
            <p:blipFill>
              <a:blip r:embed="rId4"/>
              <a:stretch/>
            </p:blipFill>
            <p:spPr>
              <a:xfrm>
                <a:off x="3633840" y="5375880"/>
                <a:ext cx="3210840" cy="9986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310" name="CustomShape 11"/>
              <p:cNvSpPr/>
              <p:nvPr/>
            </p:nvSpPr>
            <p:spPr>
              <a:xfrm>
                <a:off x="3536280" y="5086800"/>
                <a:ext cx="1746360" cy="424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-US" sz="1100" b="1" strike="noStrike" spc="-1">
                    <a:solidFill>
                      <a:srgbClr val="808080"/>
                    </a:solidFill>
                    <a:latin typeface="맑은 고딕"/>
                    <a:ea typeface="맑은 고딕"/>
                  </a:rPr>
                  <a:t>Build.gradle(Module:~)</a:t>
                </a:r>
                <a:endParaRPr lang="en-US" sz="1100" b="0" strike="noStrike" spc="-1">
                  <a:latin typeface="Arial"/>
                </a:endParaRPr>
              </a:p>
            </p:txBody>
          </p:sp>
        </p:grpSp>
        <p:sp>
          <p:nvSpPr>
            <p:cNvPr id="311" name="CustomShape 12"/>
            <p:cNvSpPr/>
            <p:nvPr/>
          </p:nvSpPr>
          <p:spPr>
            <a:xfrm>
              <a:off x="5385240" y="6036840"/>
              <a:ext cx="1459080" cy="145800"/>
            </a:xfrm>
            <a:prstGeom prst="rect">
              <a:avLst/>
            </a:prstGeom>
            <a:noFill/>
            <a:ln w="38160">
              <a:solidFill>
                <a:srgbClr val="0070C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12" name="CustomShape 13"/>
            <p:cNvSpPr/>
            <p:nvPr/>
          </p:nvSpPr>
          <p:spPr>
            <a:xfrm>
              <a:off x="4166280" y="2996640"/>
              <a:ext cx="2196720" cy="194760"/>
            </a:xfrm>
            <a:prstGeom prst="rect">
              <a:avLst/>
            </a:prstGeom>
            <a:noFill/>
            <a:ln w="38160">
              <a:solidFill>
                <a:srgbClr val="0070C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13" name="CustomShape 14"/>
            <p:cNvSpPr/>
            <p:nvPr/>
          </p:nvSpPr>
          <p:spPr>
            <a:xfrm>
              <a:off x="5645160" y="5443920"/>
              <a:ext cx="8395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ko-KR" sz="1400" b="1" i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복사하기</a:t>
              </a:r>
              <a:endParaRPr lang="en-US" sz="1400" b="0" strike="noStrike" spc="-1">
                <a:latin typeface="Arial"/>
              </a:endParaRPr>
            </a:p>
          </p:txBody>
        </p:sp>
        <p:grpSp>
          <p:nvGrpSpPr>
            <p:cNvPr id="314" name="Group 15"/>
            <p:cNvGrpSpPr/>
            <p:nvPr/>
          </p:nvGrpSpPr>
          <p:grpSpPr>
            <a:xfrm>
              <a:off x="0" y="4728240"/>
              <a:ext cx="3436200" cy="1638720"/>
              <a:chOff x="0" y="4728240"/>
              <a:chExt cx="3436200" cy="1638720"/>
            </a:xfrm>
          </p:grpSpPr>
          <p:grpSp>
            <p:nvGrpSpPr>
              <p:cNvPr id="315" name="Group 16"/>
              <p:cNvGrpSpPr/>
              <p:nvPr/>
            </p:nvGrpSpPr>
            <p:grpSpPr>
              <a:xfrm>
                <a:off x="127800" y="5014080"/>
                <a:ext cx="3308400" cy="1352880"/>
                <a:chOff x="127800" y="5014080"/>
                <a:chExt cx="3308400" cy="1352880"/>
              </a:xfrm>
            </p:grpSpPr>
            <p:pic>
              <p:nvPicPr>
                <p:cNvPr id="316" name="그림 64"/>
                <p:cNvPicPr/>
                <p:nvPr/>
              </p:nvPicPr>
              <p:blipFill>
                <a:blip r:embed="rId5"/>
                <a:srcRect r="38028"/>
                <a:stretch/>
              </p:blipFill>
              <p:spPr>
                <a:xfrm>
                  <a:off x="127800" y="5014080"/>
                  <a:ext cx="3308400" cy="1352880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</p:pic>
            <p:sp>
              <p:nvSpPr>
                <p:cNvPr id="317" name="CustomShape 17"/>
                <p:cNvSpPr/>
                <p:nvPr/>
              </p:nvSpPr>
              <p:spPr>
                <a:xfrm>
                  <a:off x="949680" y="5658480"/>
                  <a:ext cx="1633320" cy="362160"/>
                </a:xfrm>
                <a:prstGeom prst="cloud">
                  <a:avLst/>
                </a:prstGeom>
                <a:solidFill>
                  <a:srgbClr val="FFFFFF"/>
                </a:solidFill>
                <a:ln w="1908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8" name="CustomShape 18"/>
              <p:cNvSpPr/>
              <p:nvPr/>
            </p:nvSpPr>
            <p:spPr>
              <a:xfrm>
                <a:off x="0" y="4728240"/>
                <a:ext cx="120852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-US" sz="1100" b="1" strike="noStrike" spc="-1">
                    <a:solidFill>
                      <a:srgbClr val="808080"/>
                    </a:solidFill>
                    <a:latin typeface="맑은 고딕"/>
                    <a:ea typeface="맑은 고딕"/>
                  </a:rPr>
                  <a:t>SigningReport</a:t>
                </a:r>
                <a:endParaRPr lang="en-US" sz="1100" b="0" strike="noStrike" spc="-1">
                  <a:latin typeface="Arial"/>
                </a:endParaRPr>
              </a:p>
            </p:txBody>
          </p:sp>
        </p:grpSp>
        <p:sp>
          <p:nvSpPr>
            <p:cNvPr id="319" name="CustomShape 19"/>
            <p:cNvSpPr/>
            <p:nvPr/>
          </p:nvSpPr>
          <p:spPr>
            <a:xfrm>
              <a:off x="141480" y="5751720"/>
              <a:ext cx="3294360" cy="160920"/>
            </a:xfrm>
            <a:prstGeom prst="rect">
              <a:avLst/>
            </a:prstGeom>
            <a:noFill/>
            <a:ln w="38160">
              <a:solidFill>
                <a:srgbClr val="E46C0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0" name="CustomShape 20"/>
            <p:cNvSpPr/>
            <p:nvPr/>
          </p:nvSpPr>
          <p:spPr>
            <a:xfrm rot="5400000" flipH="1" flipV="1">
              <a:off x="2800800" y="4439160"/>
              <a:ext cx="1539360" cy="1188360"/>
            </a:xfrm>
            <a:prstGeom prst="bentConnector2">
              <a:avLst/>
            </a:prstGeom>
            <a:noFill/>
            <a:ln w="38160">
              <a:solidFill>
                <a:srgbClr val="E46C0A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1" name="CustomShape 21"/>
            <p:cNvSpPr/>
            <p:nvPr/>
          </p:nvSpPr>
          <p:spPr>
            <a:xfrm>
              <a:off x="4166280" y="4169160"/>
              <a:ext cx="2196720" cy="189000"/>
            </a:xfrm>
            <a:prstGeom prst="rect">
              <a:avLst/>
            </a:prstGeom>
            <a:noFill/>
            <a:ln w="38160">
              <a:solidFill>
                <a:srgbClr val="E46C0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2" name="CustomShape 22"/>
            <p:cNvSpPr/>
            <p:nvPr/>
          </p:nvSpPr>
          <p:spPr>
            <a:xfrm flipV="1">
              <a:off x="5629680" y="3190320"/>
              <a:ext cx="360" cy="2845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0070C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3" name="CustomShape 23"/>
            <p:cNvSpPr/>
            <p:nvPr/>
          </p:nvSpPr>
          <p:spPr>
            <a:xfrm>
              <a:off x="4140000" y="4780080"/>
              <a:ext cx="494280" cy="2552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4" name="CustomShape 24"/>
            <p:cNvSpPr/>
            <p:nvPr/>
          </p:nvSpPr>
          <p:spPr>
            <a:xfrm>
              <a:off x="1994760" y="5074920"/>
              <a:ext cx="8395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ko-KR" sz="1400" b="1" i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복사하기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325" name="그림 68"/>
          <p:cNvPicPr/>
          <p:nvPr/>
        </p:nvPicPr>
        <p:blipFill>
          <a:blip r:embed="rId6"/>
          <a:stretch/>
        </p:blipFill>
        <p:spPr>
          <a:xfrm>
            <a:off x="7279200" y="850320"/>
            <a:ext cx="4646520" cy="3235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26" name="CustomShape 25"/>
          <p:cNvSpPr/>
          <p:nvPr/>
        </p:nvSpPr>
        <p:spPr>
          <a:xfrm>
            <a:off x="7559640" y="1691280"/>
            <a:ext cx="1622880" cy="261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27" name="CustomShape 26"/>
          <p:cNvSpPr/>
          <p:nvPr/>
        </p:nvSpPr>
        <p:spPr>
          <a:xfrm>
            <a:off x="10327320" y="1915560"/>
            <a:ext cx="1479960" cy="15094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28" name="CustomShape 27"/>
          <p:cNvSpPr/>
          <p:nvPr/>
        </p:nvSpPr>
        <p:spPr>
          <a:xfrm>
            <a:off x="9909720" y="3444480"/>
            <a:ext cx="19274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프로젝트 내로 가져오기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329" name="Group 28"/>
          <p:cNvGrpSpPr/>
          <p:nvPr/>
        </p:nvGrpSpPr>
        <p:grpSpPr>
          <a:xfrm>
            <a:off x="7185240" y="4559040"/>
            <a:ext cx="2791440" cy="980640"/>
            <a:chOff x="7185240" y="4559040"/>
            <a:chExt cx="2791440" cy="980640"/>
          </a:xfrm>
        </p:grpSpPr>
        <p:pic>
          <p:nvPicPr>
            <p:cNvPr id="330" name="그림 73"/>
            <p:cNvPicPr/>
            <p:nvPr/>
          </p:nvPicPr>
          <p:blipFill>
            <a:blip r:embed="rId7"/>
            <a:stretch/>
          </p:blipFill>
          <p:spPr>
            <a:xfrm>
              <a:off x="7185240" y="4559040"/>
              <a:ext cx="2791440" cy="980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CustomShape 29"/>
            <p:cNvSpPr/>
            <p:nvPr/>
          </p:nvSpPr>
          <p:spPr>
            <a:xfrm>
              <a:off x="9047880" y="4910760"/>
              <a:ext cx="189000" cy="1234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32" name="CustomShape 30"/>
            <p:cNvSpPr/>
            <p:nvPr/>
          </p:nvSpPr>
          <p:spPr>
            <a:xfrm>
              <a:off x="9131400" y="5361480"/>
              <a:ext cx="358560" cy="1234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33" name="Group 31"/>
          <p:cNvGrpSpPr/>
          <p:nvPr/>
        </p:nvGrpSpPr>
        <p:grpSpPr>
          <a:xfrm>
            <a:off x="10508040" y="4137480"/>
            <a:ext cx="1487160" cy="2162160"/>
            <a:chOff x="10508040" y="4137480"/>
            <a:chExt cx="1487160" cy="2162160"/>
          </a:xfrm>
        </p:grpSpPr>
        <p:pic>
          <p:nvPicPr>
            <p:cNvPr id="334" name="그림 77"/>
            <p:cNvPicPr/>
            <p:nvPr/>
          </p:nvPicPr>
          <p:blipFill>
            <a:blip r:embed="rId8"/>
            <a:stretch/>
          </p:blipFill>
          <p:spPr>
            <a:xfrm>
              <a:off x="10508040" y="4137480"/>
              <a:ext cx="1487160" cy="2162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5" name="CustomShape 32"/>
            <p:cNvSpPr/>
            <p:nvPr/>
          </p:nvSpPr>
          <p:spPr>
            <a:xfrm>
              <a:off x="10575000" y="5760000"/>
              <a:ext cx="1083600" cy="24300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6" name="CustomShape 33"/>
          <p:cNvSpPr/>
          <p:nvPr/>
        </p:nvSpPr>
        <p:spPr>
          <a:xfrm>
            <a:off x="8470800" y="4091040"/>
            <a:ext cx="360" cy="43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37" name="CustomShape 34"/>
          <p:cNvSpPr/>
          <p:nvPr/>
        </p:nvSpPr>
        <p:spPr>
          <a:xfrm>
            <a:off x="9977400" y="5004000"/>
            <a:ext cx="42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38" name="CustomShape 35"/>
          <p:cNvSpPr/>
          <p:nvPr/>
        </p:nvSpPr>
        <p:spPr>
          <a:xfrm>
            <a:off x="11318400" y="5330520"/>
            <a:ext cx="5101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결과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818CEB6-38C6-0993-4574-976BE5B1C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74" y="4282519"/>
            <a:ext cx="3086842" cy="1960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8C2DF-6CFE-8FB4-D8BA-62315C82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60" y="4323057"/>
            <a:ext cx="2792514" cy="1868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3A4B69-08F5-9CC0-ECB1-DDF4E30B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03" y="1709008"/>
            <a:ext cx="2897851" cy="23590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B06696-A07E-DBD6-0F2C-B641118D7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82"/>
          <a:stretch/>
        </p:blipFill>
        <p:spPr>
          <a:xfrm>
            <a:off x="1649895" y="1669408"/>
            <a:ext cx="2314928" cy="2310740"/>
          </a:xfrm>
          <a:prstGeom prst="rect">
            <a:avLst/>
          </a:prstGeom>
        </p:spPr>
      </p:pic>
      <p:sp>
        <p:nvSpPr>
          <p:cNvPr id="339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데이터베이스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4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4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42" name="CustomShape 4"/>
          <p:cNvSpPr/>
          <p:nvPr/>
        </p:nvSpPr>
        <p:spPr>
          <a:xfrm>
            <a:off x="609480" y="692280"/>
            <a:ext cx="62906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2.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생성하기</a:t>
            </a: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343" name="Group 5"/>
          <p:cNvGrpSpPr/>
          <p:nvPr/>
        </p:nvGrpSpPr>
        <p:grpSpPr>
          <a:xfrm>
            <a:off x="1174149" y="2903760"/>
            <a:ext cx="8487639" cy="3329950"/>
            <a:chOff x="1250349" y="2903760"/>
            <a:chExt cx="8487639" cy="3329950"/>
          </a:xfrm>
        </p:grpSpPr>
        <p:sp>
          <p:nvSpPr>
            <p:cNvPr id="349" name="CustomShape 9"/>
            <p:cNvSpPr/>
            <p:nvPr/>
          </p:nvSpPr>
          <p:spPr>
            <a:xfrm>
              <a:off x="5814837" y="3416400"/>
              <a:ext cx="1060200" cy="2332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0" name="CustomShape 10"/>
            <p:cNvSpPr/>
            <p:nvPr/>
          </p:nvSpPr>
          <p:spPr>
            <a:xfrm>
              <a:off x="4564394" y="2903760"/>
              <a:ext cx="425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3" name="CustomShape 12"/>
            <p:cNvSpPr/>
            <p:nvPr/>
          </p:nvSpPr>
          <p:spPr>
            <a:xfrm>
              <a:off x="4697914" y="6009104"/>
              <a:ext cx="282632" cy="166344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6" name="CustomShape 14"/>
            <p:cNvSpPr/>
            <p:nvPr/>
          </p:nvSpPr>
          <p:spPr>
            <a:xfrm>
              <a:off x="9379723" y="6037927"/>
              <a:ext cx="358265" cy="195783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7" name="CustomShape 15"/>
            <p:cNvSpPr/>
            <p:nvPr/>
          </p:nvSpPr>
          <p:spPr>
            <a:xfrm>
              <a:off x="5841000" y="5291280"/>
              <a:ext cx="425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8" name="CustomShape 16"/>
            <p:cNvSpPr/>
            <p:nvPr/>
          </p:nvSpPr>
          <p:spPr>
            <a:xfrm>
              <a:off x="1250349" y="5290560"/>
              <a:ext cx="425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6" name="CustomShape 7"/>
            <p:cNvSpPr/>
            <p:nvPr/>
          </p:nvSpPr>
          <p:spPr>
            <a:xfrm>
              <a:off x="1649895" y="3669136"/>
              <a:ext cx="1067809" cy="147068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935880" y="6507000"/>
            <a:ext cx="4319640" cy="258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3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4" name="CustomShape 4"/>
          <p:cNvSpPr/>
          <p:nvPr/>
        </p:nvSpPr>
        <p:spPr>
          <a:xfrm>
            <a:off x="505080" y="756360"/>
            <a:ext cx="11449800" cy="569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Firebase </a:t>
            </a: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개요</a:t>
            </a:r>
            <a:endParaRPr lang="en-US" sz="16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데이터 저장</a:t>
            </a:r>
            <a:endParaRPr lang="en-US" sz="16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데이터 업데이트</a:t>
            </a:r>
            <a:endParaRPr lang="en-US" sz="16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데이터 불러오기</a:t>
            </a:r>
            <a:endParaRPr lang="en-US" sz="1600" b="0" strike="noStrike" spc="-1">
              <a:latin typeface="Arial"/>
            </a:endParaRPr>
          </a:p>
          <a:p>
            <a:pPr marL="457200">
              <a:lnSpc>
                <a:spcPct val="150000"/>
              </a:lnSpc>
              <a:spcAft>
                <a:spcPts val="601"/>
              </a:spcAft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GoogleMap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내 위치 확인하기</a:t>
            </a:r>
            <a:endParaRPr lang="en-US" sz="16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지도에 내 위치 보여주기</a:t>
            </a:r>
            <a:endParaRPr lang="en-US" sz="1600" b="0" strike="noStrike" spc="-1">
              <a:latin typeface="Arial"/>
            </a:endParaRPr>
          </a:p>
          <a:p>
            <a:pPr marL="743040" lvl="1" indent="-285480">
              <a:lnSpc>
                <a:spcPct val="150000"/>
              </a:lnSpc>
              <a:spcAft>
                <a:spcPts val="601"/>
              </a:spcAft>
              <a:buClr>
                <a:srgbClr val="40404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  <a:ea typeface="맑은 고딕"/>
              </a:rPr>
              <a:t>지도 위에 아이콘 표시하기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데이터베이스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6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62" name="CustomShape 4"/>
          <p:cNvSpPr/>
          <p:nvPr/>
        </p:nvSpPr>
        <p:spPr>
          <a:xfrm>
            <a:off x="609480" y="692280"/>
            <a:ext cx="62906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2.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규칙 수정하기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read, write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권한 허용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363" name="Group 5"/>
          <p:cNvGrpSpPr/>
          <p:nvPr/>
        </p:nvGrpSpPr>
        <p:grpSpPr>
          <a:xfrm>
            <a:off x="6095880" y="1493640"/>
            <a:ext cx="5134320" cy="4295880"/>
            <a:chOff x="6095880" y="1493640"/>
            <a:chExt cx="5134320" cy="4295880"/>
          </a:xfrm>
        </p:grpSpPr>
        <p:pic>
          <p:nvPicPr>
            <p:cNvPr id="364" name="그림 29"/>
            <p:cNvPicPr/>
            <p:nvPr/>
          </p:nvPicPr>
          <p:blipFill>
            <a:blip r:embed="rId2"/>
            <a:stretch/>
          </p:blipFill>
          <p:spPr>
            <a:xfrm>
              <a:off x="6095880" y="1493640"/>
              <a:ext cx="5134320" cy="429588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365" name="CustomShape 6"/>
            <p:cNvSpPr/>
            <p:nvPr/>
          </p:nvSpPr>
          <p:spPr>
            <a:xfrm>
              <a:off x="6900480" y="2386080"/>
              <a:ext cx="414360" cy="4399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66" name="CustomShape 7"/>
            <p:cNvSpPr/>
            <p:nvPr/>
          </p:nvSpPr>
          <p:spPr>
            <a:xfrm>
              <a:off x="9796320" y="4966920"/>
              <a:ext cx="459360" cy="2491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67" name="CustomShape 8"/>
            <p:cNvSpPr/>
            <p:nvPr/>
          </p:nvSpPr>
          <p:spPr>
            <a:xfrm>
              <a:off x="8982360" y="3809880"/>
              <a:ext cx="597600" cy="3250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데이터베이스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69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70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71" name="CustomShape 4"/>
          <p:cNvSpPr/>
          <p:nvPr/>
        </p:nvSpPr>
        <p:spPr>
          <a:xfrm>
            <a:off x="609480" y="692280"/>
            <a:ext cx="62906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2.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컬렉션 시작하기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372" name="Group 5"/>
          <p:cNvGrpSpPr/>
          <p:nvPr/>
        </p:nvGrpSpPr>
        <p:grpSpPr>
          <a:xfrm>
            <a:off x="602280" y="2149920"/>
            <a:ext cx="10987200" cy="3133800"/>
            <a:chOff x="602280" y="2149920"/>
            <a:chExt cx="10987200" cy="3133800"/>
          </a:xfrm>
        </p:grpSpPr>
        <p:grpSp>
          <p:nvGrpSpPr>
            <p:cNvPr id="373" name="Group 6"/>
            <p:cNvGrpSpPr/>
            <p:nvPr/>
          </p:nvGrpSpPr>
          <p:grpSpPr>
            <a:xfrm>
              <a:off x="602280" y="2149920"/>
              <a:ext cx="10987200" cy="3133800"/>
              <a:chOff x="602280" y="2149920"/>
              <a:chExt cx="10987200" cy="3133800"/>
            </a:xfrm>
          </p:grpSpPr>
          <p:grpSp>
            <p:nvGrpSpPr>
              <p:cNvPr id="374" name="Group 7"/>
              <p:cNvGrpSpPr/>
              <p:nvPr/>
            </p:nvGrpSpPr>
            <p:grpSpPr>
              <a:xfrm>
                <a:off x="3875400" y="2496600"/>
                <a:ext cx="3796920" cy="2186640"/>
                <a:chOff x="3875400" y="2496600"/>
                <a:chExt cx="3796920" cy="2186640"/>
              </a:xfrm>
            </p:grpSpPr>
            <p:pic>
              <p:nvPicPr>
                <p:cNvPr id="375" name="그림 43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3875400" y="2496600"/>
                  <a:ext cx="3796920" cy="2186640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</p:pic>
            <p:sp>
              <p:nvSpPr>
                <p:cNvPr id="376" name="CustomShape 8"/>
                <p:cNvSpPr/>
                <p:nvPr/>
              </p:nvSpPr>
              <p:spPr>
                <a:xfrm>
                  <a:off x="3984120" y="3794400"/>
                  <a:ext cx="306720" cy="24012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77" name="CustomShape 9"/>
                <p:cNvSpPr/>
                <p:nvPr/>
              </p:nvSpPr>
              <p:spPr>
                <a:xfrm>
                  <a:off x="7215840" y="4360680"/>
                  <a:ext cx="327240" cy="16092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78" name="CustomShape 10"/>
              <p:cNvSpPr/>
              <p:nvPr/>
            </p:nvSpPr>
            <p:spPr>
              <a:xfrm>
                <a:off x="9836280" y="3493800"/>
                <a:ext cx="327240" cy="1922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79" name="Group 11"/>
              <p:cNvGrpSpPr/>
              <p:nvPr/>
            </p:nvGrpSpPr>
            <p:grpSpPr>
              <a:xfrm>
                <a:off x="8295120" y="2400120"/>
                <a:ext cx="3294360" cy="2489760"/>
                <a:chOff x="8295120" y="2400120"/>
                <a:chExt cx="3294360" cy="2489760"/>
              </a:xfrm>
            </p:grpSpPr>
            <p:grpSp>
              <p:nvGrpSpPr>
                <p:cNvPr id="380" name="Group 12"/>
                <p:cNvGrpSpPr/>
                <p:nvPr/>
              </p:nvGrpSpPr>
              <p:grpSpPr>
                <a:xfrm>
                  <a:off x="8295120" y="2400120"/>
                  <a:ext cx="3294360" cy="2489760"/>
                  <a:chOff x="8295120" y="2400120"/>
                  <a:chExt cx="3294360" cy="2489760"/>
                </a:xfrm>
              </p:grpSpPr>
              <p:pic>
                <p:nvPicPr>
                  <p:cNvPr id="381" name="그림 41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8295120" y="2400120"/>
                    <a:ext cx="3294360" cy="2489760"/>
                  </a:xfrm>
                  <a:prstGeom prst="rect">
                    <a:avLst/>
                  </a:prstGeom>
                  <a:ln>
                    <a:solidFill>
                      <a:srgbClr val="000000"/>
                    </a:solidFill>
                  </a:ln>
                </p:spPr>
              </p:pic>
              <p:pic>
                <p:nvPicPr>
                  <p:cNvPr id="382" name="그림 42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9866880" y="3513960"/>
                    <a:ext cx="522000" cy="2725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383" name="CustomShape 13"/>
                <p:cNvSpPr/>
                <p:nvPr/>
              </p:nvSpPr>
              <p:spPr>
                <a:xfrm>
                  <a:off x="11154240" y="4568040"/>
                  <a:ext cx="327240" cy="24336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4" name="Group 14"/>
              <p:cNvGrpSpPr/>
              <p:nvPr/>
            </p:nvGrpSpPr>
            <p:grpSpPr>
              <a:xfrm>
                <a:off x="602280" y="2149920"/>
                <a:ext cx="2638440" cy="3133800"/>
                <a:chOff x="602280" y="2149920"/>
                <a:chExt cx="2638440" cy="3133800"/>
              </a:xfrm>
            </p:grpSpPr>
            <p:grpSp>
              <p:nvGrpSpPr>
                <p:cNvPr id="385" name="Group 15"/>
                <p:cNvGrpSpPr/>
                <p:nvPr/>
              </p:nvGrpSpPr>
              <p:grpSpPr>
                <a:xfrm>
                  <a:off x="602280" y="2149920"/>
                  <a:ext cx="2638440" cy="3133800"/>
                  <a:chOff x="602280" y="2149920"/>
                  <a:chExt cx="2638440" cy="3133800"/>
                </a:xfrm>
              </p:grpSpPr>
              <p:pic>
                <p:nvPicPr>
                  <p:cNvPr id="386" name="그림 37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602280" y="2149920"/>
                    <a:ext cx="2638440" cy="3133800"/>
                  </a:xfrm>
                  <a:prstGeom prst="rect">
                    <a:avLst/>
                  </a:prstGeom>
                  <a:ln>
                    <a:solidFill>
                      <a:srgbClr val="000000"/>
                    </a:solidFill>
                  </a:ln>
                </p:spPr>
              </p:pic>
              <p:sp>
                <p:nvSpPr>
                  <p:cNvPr id="387" name="CustomShape 16"/>
                  <p:cNvSpPr/>
                  <p:nvPr/>
                </p:nvSpPr>
                <p:spPr>
                  <a:xfrm>
                    <a:off x="805320" y="4843800"/>
                    <a:ext cx="1097280" cy="286920"/>
                  </a:xfrm>
                  <a:prstGeom prst="rect">
                    <a:avLst/>
                  </a:prstGeom>
                  <a:noFill/>
                  <a:ln w="38160">
                    <a:solidFill>
                      <a:srgbClr val="FF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88" name="CustomShape 17"/>
                <p:cNvSpPr/>
                <p:nvPr/>
              </p:nvSpPr>
              <p:spPr>
                <a:xfrm>
                  <a:off x="660240" y="2954160"/>
                  <a:ext cx="527400" cy="51300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89" name="CustomShape 18"/>
              <p:cNvSpPr/>
              <p:nvPr/>
            </p:nvSpPr>
            <p:spPr>
              <a:xfrm>
                <a:off x="3241080" y="3688200"/>
                <a:ext cx="4258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" name="CustomShape 19"/>
              <p:cNvSpPr/>
              <p:nvPr/>
            </p:nvSpPr>
            <p:spPr>
              <a:xfrm>
                <a:off x="7673040" y="3675960"/>
                <a:ext cx="4258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91" name="CustomShape 20"/>
            <p:cNvSpPr/>
            <p:nvPr/>
          </p:nvSpPr>
          <p:spPr>
            <a:xfrm>
              <a:off x="9898200" y="3499560"/>
              <a:ext cx="327240" cy="2433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데이터베이스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3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94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95" name="CustomShape 4"/>
          <p:cNvSpPr/>
          <p:nvPr/>
        </p:nvSpPr>
        <p:spPr>
          <a:xfrm>
            <a:off x="609480" y="692280"/>
            <a:ext cx="62906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2.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데이터베이스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필드 추가하기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age : number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email : string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name : string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396" name="Group 5"/>
          <p:cNvGrpSpPr/>
          <p:nvPr/>
        </p:nvGrpSpPr>
        <p:grpSpPr>
          <a:xfrm>
            <a:off x="3155760" y="1735920"/>
            <a:ext cx="8792280" cy="1609920"/>
            <a:chOff x="3155760" y="1735920"/>
            <a:chExt cx="8792280" cy="1609920"/>
          </a:xfrm>
        </p:grpSpPr>
        <p:pic>
          <p:nvPicPr>
            <p:cNvPr id="397" name="그림 46"/>
            <p:cNvPicPr/>
            <p:nvPr/>
          </p:nvPicPr>
          <p:blipFill>
            <a:blip r:embed="rId2"/>
            <a:stretch/>
          </p:blipFill>
          <p:spPr>
            <a:xfrm>
              <a:off x="3155760" y="1735920"/>
              <a:ext cx="8792280" cy="160956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398" name="CustomShape 6"/>
            <p:cNvSpPr/>
            <p:nvPr/>
          </p:nvSpPr>
          <p:spPr>
            <a:xfrm>
              <a:off x="8028000" y="3058920"/>
              <a:ext cx="1097280" cy="2869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99" name="CustomShape 7"/>
          <p:cNvSpPr/>
          <p:nvPr/>
        </p:nvSpPr>
        <p:spPr>
          <a:xfrm>
            <a:off x="6133680" y="3429000"/>
            <a:ext cx="360" cy="48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00" name="Group 8"/>
          <p:cNvGrpSpPr/>
          <p:nvPr/>
        </p:nvGrpSpPr>
        <p:grpSpPr>
          <a:xfrm>
            <a:off x="4376880" y="4098240"/>
            <a:ext cx="3940560" cy="1413360"/>
            <a:chOff x="4376880" y="4098240"/>
            <a:chExt cx="3940560" cy="1413360"/>
          </a:xfrm>
        </p:grpSpPr>
        <p:grpSp>
          <p:nvGrpSpPr>
            <p:cNvPr id="401" name="Group 9"/>
            <p:cNvGrpSpPr/>
            <p:nvPr/>
          </p:nvGrpSpPr>
          <p:grpSpPr>
            <a:xfrm>
              <a:off x="4376880" y="4098240"/>
              <a:ext cx="3636000" cy="1108440"/>
              <a:chOff x="4376880" y="4098240"/>
              <a:chExt cx="3636000" cy="1108440"/>
            </a:xfrm>
          </p:grpSpPr>
          <p:pic>
            <p:nvPicPr>
              <p:cNvPr id="402" name="그림 58"/>
              <p:cNvPicPr/>
              <p:nvPr/>
            </p:nvPicPr>
            <p:blipFill>
              <a:blip r:embed="rId3"/>
              <a:stretch/>
            </p:blipFill>
            <p:spPr>
              <a:xfrm>
                <a:off x="4376880" y="4098240"/>
                <a:ext cx="3636000" cy="11084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403" name="CustomShape 10"/>
              <p:cNvSpPr/>
              <p:nvPr/>
            </p:nvSpPr>
            <p:spPr>
              <a:xfrm>
                <a:off x="7515720" y="4714920"/>
                <a:ext cx="411480" cy="2966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04" name="Group 11"/>
            <p:cNvGrpSpPr/>
            <p:nvPr/>
          </p:nvGrpSpPr>
          <p:grpSpPr>
            <a:xfrm>
              <a:off x="4529160" y="4250880"/>
              <a:ext cx="3636000" cy="1108440"/>
              <a:chOff x="4529160" y="4250880"/>
              <a:chExt cx="3636000" cy="1108440"/>
            </a:xfrm>
          </p:grpSpPr>
          <p:pic>
            <p:nvPicPr>
              <p:cNvPr id="405" name="그림 56"/>
              <p:cNvPicPr/>
              <p:nvPr/>
            </p:nvPicPr>
            <p:blipFill>
              <a:blip r:embed="rId3"/>
              <a:stretch/>
            </p:blipFill>
            <p:spPr>
              <a:xfrm>
                <a:off x="4529160" y="4250880"/>
                <a:ext cx="3636000" cy="11084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406" name="CustomShape 12"/>
              <p:cNvSpPr/>
              <p:nvPr/>
            </p:nvSpPr>
            <p:spPr>
              <a:xfrm>
                <a:off x="7668360" y="4867560"/>
                <a:ext cx="411480" cy="2966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07" name="Group 13"/>
            <p:cNvGrpSpPr/>
            <p:nvPr/>
          </p:nvGrpSpPr>
          <p:grpSpPr>
            <a:xfrm>
              <a:off x="4681440" y="4403160"/>
              <a:ext cx="3636000" cy="1108440"/>
              <a:chOff x="4681440" y="4403160"/>
              <a:chExt cx="3636000" cy="1108440"/>
            </a:xfrm>
          </p:grpSpPr>
          <p:pic>
            <p:nvPicPr>
              <p:cNvPr id="408" name="그림 53"/>
              <p:cNvPicPr/>
              <p:nvPr/>
            </p:nvPicPr>
            <p:blipFill>
              <a:blip r:embed="rId3"/>
              <a:stretch/>
            </p:blipFill>
            <p:spPr>
              <a:xfrm>
                <a:off x="4681440" y="4403160"/>
                <a:ext cx="3636000" cy="11084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409" name="CustomShape 14"/>
              <p:cNvSpPr/>
              <p:nvPr/>
            </p:nvSpPr>
            <p:spPr>
              <a:xfrm>
                <a:off x="4726080" y="4469040"/>
                <a:ext cx="2622960" cy="5324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" name="CustomShape 15"/>
              <p:cNvSpPr/>
              <p:nvPr/>
            </p:nvSpPr>
            <p:spPr>
              <a:xfrm>
                <a:off x="7820640" y="5019840"/>
                <a:ext cx="411480" cy="2966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11" name="CustomShape 16"/>
          <p:cNvSpPr/>
          <p:nvPr/>
        </p:nvSpPr>
        <p:spPr>
          <a:xfrm>
            <a:off x="8318160" y="4921200"/>
            <a:ext cx="50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12" name="CustomShape 17"/>
          <p:cNvSpPr/>
          <p:nvPr/>
        </p:nvSpPr>
        <p:spPr>
          <a:xfrm>
            <a:off x="5195520" y="5113800"/>
            <a:ext cx="20905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age, email, name </a:t>
            </a:r>
            <a:r>
              <a:rPr lang="ko-KR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추가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13" name="그림 62"/>
          <p:cNvPicPr/>
          <p:nvPr/>
        </p:nvPicPr>
        <p:blipFill>
          <a:blip r:embed="rId4"/>
          <a:stretch/>
        </p:blipFill>
        <p:spPr>
          <a:xfrm>
            <a:off x="9134640" y="3833280"/>
            <a:ext cx="2095560" cy="2247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SDK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15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16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17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3.   Firebase SDK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Build.gradle(Module:~)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수정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plugins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추가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Dependencies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추가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Build.gradle(Project:~)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수정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Dependencies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추가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Sync Now</a:t>
            </a: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418" name="그림 25"/>
          <p:cNvPicPr/>
          <p:nvPr/>
        </p:nvPicPr>
        <p:blipFill>
          <a:blip r:embed="rId2"/>
          <a:stretch/>
        </p:blipFill>
        <p:spPr>
          <a:xfrm>
            <a:off x="1120320" y="3319560"/>
            <a:ext cx="2676600" cy="104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19" name="CustomShape 5"/>
          <p:cNvSpPr/>
          <p:nvPr/>
        </p:nvSpPr>
        <p:spPr>
          <a:xfrm flipV="1">
            <a:off x="3538080" y="3321720"/>
            <a:ext cx="1178280" cy="78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20" name="CustomShape 6"/>
          <p:cNvSpPr/>
          <p:nvPr/>
        </p:nvSpPr>
        <p:spPr>
          <a:xfrm>
            <a:off x="3702240" y="4242600"/>
            <a:ext cx="992520" cy="53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1" name="Group 7"/>
          <p:cNvGrpSpPr/>
          <p:nvPr/>
        </p:nvGrpSpPr>
        <p:grpSpPr>
          <a:xfrm>
            <a:off x="4813920" y="4082400"/>
            <a:ext cx="5918760" cy="1057320"/>
            <a:chOff x="4813920" y="4082400"/>
            <a:chExt cx="5918760" cy="1057320"/>
          </a:xfrm>
        </p:grpSpPr>
        <p:sp>
          <p:nvSpPr>
            <p:cNvPr id="422" name="CustomShape 8"/>
            <p:cNvSpPr/>
            <p:nvPr/>
          </p:nvSpPr>
          <p:spPr>
            <a:xfrm>
              <a:off x="8579880" y="4082400"/>
              <a:ext cx="21528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Build.gradle(Project:~)</a:t>
              </a:r>
              <a:endParaRPr lang="en-US" sz="1100" b="0" strike="noStrike" spc="-1">
                <a:latin typeface="Arial"/>
              </a:endParaRPr>
            </a:p>
          </p:txBody>
        </p:sp>
        <p:pic>
          <p:nvPicPr>
            <p:cNvPr id="423" name="그림 30"/>
            <p:cNvPicPr/>
            <p:nvPr/>
          </p:nvPicPr>
          <p:blipFill>
            <a:blip r:embed="rId3"/>
            <a:stretch/>
          </p:blipFill>
          <p:spPr>
            <a:xfrm>
              <a:off x="4813920" y="4349520"/>
              <a:ext cx="5829840" cy="79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424" name="CustomShape 9"/>
          <p:cNvSpPr/>
          <p:nvPr/>
        </p:nvSpPr>
        <p:spPr>
          <a:xfrm>
            <a:off x="5978880" y="4923000"/>
            <a:ext cx="3717000" cy="2167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425" name="Group 10"/>
          <p:cNvGrpSpPr/>
          <p:nvPr/>
        </p:nvGrpSpPr>
        <p:grpSpPr>
          <a:xfrm>
            <a:off x="4813920" y="1643400"/>
            <a:ext cx="5991840" cy="2305080"/>
            <a:chOff x="4813920" y="1643400"/>
            <a:chExt cx="5991840" cy="2305080"/>
          </a:xfrm>
        </p:grpSpPr>
        <p:sp>
          <p:nvSpPr>
            <p:cNvPr id="426" name="CustomShape 11"/>
            <p:cNvSpPr/>
            <p:nvPr/>
          </p:nvSpPr>
          <p:spPr>
            <a:xfrm>
              <a:off x="6298560" y="1643400"/>
              <a:ext cx="233316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Build.gradle(Module:~)</a:t>
              </a:r>
              <a:endParaRPr lang="en-US" sz="1100" b="0" strike="noStrike" spc="-1">
                <a:latin typeface="Arial"/>
              </a:endParaRPr>
            </a:p>
          </p:txBody>
        </p:sp>
        <p:grpSp>
          <p:nvGrpSpPr>
            <p:cNvPr id="427" name="Group 12"/>
            <p:cNvGrpSpPr/>
            <p:nvPr/>
          </p:nvGrpSpPr>
          <p:grpSpPr>
            <a:xfrm>
              <a:off x="4813920" y="1928160"/>
              <a:ext cx="3648240" cy="1000080"/>
              <a:chOff x="4813920" y="1928160"/>
              <a:chExt cx="3648240" cy="1000080"/>
            </a:xfrm>
          </p:grpSpPr>
          <p:pic>
            <p:nvPicPr>
              <p:cNvPr id="428" name="그림 38"/>
              <p:cNvPicPr/>
              <p:nvPr/>
            </p:nvPicPr>
            <p:blipFill>
              <a:blip r:embed="rId4"/>
              <a:stretch/>
            </p:blipFill>
            <p:spPr>
              <a:xfrm>
                <a:off x="4813920" y="1928160"/>
                <a:ext cx="3648240" cy="100008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429" name="CustomShape 13"/>
              <p:cNvSpPr/>
              <p:nvPr/>
            </p:nvSpPr>
            <p:spPr>
              <a:xfrm>
                <a:off x="5656320" y="2516040"/>
                <a:ext cx="2705040" cy="403200"/>
              </a:xfrm>
              <a:prstGeom prst="rect">
                <a:avLst/>
              </a:prstGeom>
              <a:noFill/>
              <a:ln w="1908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30" name="Group 14"/>
            <p:cNvGrpSpPr/>
            <p:nvPr/>
          </p:nvGrpSpPr>
          <p:grpSpPr>
            <a:xfrm>
              <a:off x="4813920" y="2958120"/>
              <a:ext cx="5991840" cy="990360"/>
              <a:chOff x="4813920" y="2958120"/>
              <a:chExt cx="5991840" cy="990360"/>
            </a:xfrm>
          </p:grpSpPr>
          <p:pic>
            <p:nvPicPr>
              <p:cNvPr id="431" name="그림 36"/>
              <p:cNvPicPr/>
              <p:nvPr/>
            </p:nvPicPr>
            <p:blipFill>
              <a:blip r:embed="rId5"/>
              <a:stretch/>
            </p:blipFill>
            <p:spPr>
              <a:xfrm>
                <a:off x="4813920" y="2958120"/>
                <a:ext cx="5991840" cy="99036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432" name="CustomShape 15"/>
              <p:cNvSpPr/>
              <p:nvPr/>
            </p:nvSpPr>
            <p:spPr>
              <a:xfrm>
                <a:off x="5602320" y="3106080"/>
                <a:ext cx="5171760" cy="435240"/>
              </a:xfrm>
              <a:prstGeom prst="rect">
                <a:avLst/>
              </a:prstGeom>
              <a:noFill/>
              <a:ln w="1908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33" name="CustomShape 16"/>
          <p:cNvSpPr/>
          <p:nvPr/>
        </p:nvSpPr>
        <p:spPr>
          <a:xfrm>
            <a:off x="11084040" y="3715200"/>
            <a:ext cx="8395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추가하기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4" name="CustomShape 17"/>
          <p:cNvSpPr/>
          <p:nvPr/>
        </p:nvSpPr>
        <p:spPr>
          <a:xfrm>
            <a:off x="3794040" y="3905640"/>
            <a:ext cx="6490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Open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연결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6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37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38" name="CustomShape 4"/>
          <p:cNvSpPr/>
          <p:nvPr/>
        </p:nvSpPr>
        <p:spPr>
          <a:xfrm>
            <a:off x="609480" y="692280"/>
            <a:ext cx="52516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4.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연결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(13 line) : FireStore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연결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(19-21 line) : View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연결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(23-37 line) : SetOnClickListener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구현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10537920" y="595080"/>
            <a:ext cx="165384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440" name="그림 10"/>
          <p:cNvPicPr/>
          <p:nvPr/>
        </p:nvPicPr>
        <p:blipFill>
          <a:blip r:embed="rId2"/>
          <a:stretch/>
        </p:blipFill>
        <p:spPr>
          <a:xfrm>
            <a:off x="5260533" y="940319"/>
            <a:ext cx="6463440" cy="44935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읽기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2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43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44" name="CustomShape 4"/>
          <p:cNvSpPr/>
          <p:nvPr/>
        </p:nvSpPr>
        <p:spPr>
          <a:xfrm>
            <a:off x="609480" y="692280"/>
            <a:ext cx="52516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5.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읽기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(42 line) : collection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객체 연결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(43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가져오기 함수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리스너를 통한 요청 결과 확인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(44 line) : addOnSuccessListener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기능 구현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(48 line) : addOnFailureListener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기능 구현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9516600" y="662400"/>
            <a:ext cx="165384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446" name="그림 13"/>
          <p:cNvPicPr/>
          <p:nvPr/>
        </p:nvPicPr>
        <p:blipFill>
          <a:blip r:embed="rId2"/>
          <a:stretch/>
        </p:blipFill>
        <p:spPr>
          <a:xfrm>
            <a:off x="6095880" y="924120"/>
            <a:ext cx="5029560" cy="2371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1 – 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쓰기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8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49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0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6.   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쓰기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(60 line) : collection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생성 혹은 연결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(61 line) : document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추가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(62-67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리스너 기능 구현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451" name="Group 5"/>
          <p:cNvGrpSpPr/>
          <p:nvPr/>
        </p:nvGrpSpPr>
        <p:grpSpPr>
          <a:xfrm>
            <a:off x="2017440" y="2330640"/>
            <a:ext cx="8156520" cy="3633840"/>
            <a:chOff x="2017440" y="2330640"/>
            <a:chExt cx="8156520" cy="3633840"/>
          </a:xfrm>
        </p:grpSpPr>
        <p:sp>
          <p:nvSpPr>
            <p:cNvPr id="452" name="CustomShape 6"/>
            <p:cNvSpPr/>
            <p:nvPr/>
          </p:nvSpPr>
          <p:spPr>
            <a:xfrm>
              <a:off x="8465400" y="2330640"/>
              <a:ext cx="170856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Mainactivity.kt</a:t>
              </a:r>
              <a:endParaRPr lang="en-US" sz="1100" b="0" strike="noStrike" spc="-1">
                <a:latin typeface="Arial"/>
              </a:endParaRPr>
            </a:p>
          </p:txBody>
        </p:sp>
        <p:pic>
          <p:nvPicPr>
            <p:cNvPr id="453" name="그림 14"/>
            <p:cNvPicPr/>
            <p:nvPr/>
          </p:nvPicPr>
          <p:blipFill>
            <a:blip r:embed="rId2"/>
            <a:stretch/>
          </p:blipFill>
          <p:spPr>
            <a:xfrm>
              <a:off x="2017440" y="2592360"/>
              <a:ext cx="7992360" cy="33721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사용하기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5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6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7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58" name="CustomShape 5"/>
          <p:cNvSpPr/>
          <p:nvPr/>
        </p:nvSpPr>
        <p:spPr>
          <a:xfrm>
            <a:off x="609480" y="692280"/>
            <a:ext cx="53971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사용하기</a:t>
            </a: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키 발급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관련 프로젝트 설정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레이아웃</a:t>
            </a:r>
            <a:endParaRPr lang="en-US" sz="14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제어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59" name="내용 개체 틀 15" descr="지도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7299000" y="692280"/>
            <a:ext cx="3514320" cy="521928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사용하기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61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62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63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64" name="CustomShape 5"/>
          <p:cNvSpPr/>
          <p:nvPr/>
        </p:nvSpPr>
        <p:spPr>
          <a:xfrm>
            <a:off x="609480" y="692280"/>
            <a:ext cx="53971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키 발급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개발자 콘솔 접속 및 프로젝트 생성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console.cloud.google.com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및 서비스 – 라이브러리 생성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Maps SDK for Android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100" b="0" strike="noStrike" spc="-1">
              <a:latin typeface="Arial"/>
            </a:endParaRPr>
          </a:p>
        </p:txBody>
      </p:sp>
      <p:grpSp>
        <p:nvGrpSpPr>
          <p:cNvPr id="466" name="Group 6"/>
          <p:cNvGrpSpPr/>
          <p:nvPr/>
        </p:nvGrpSpPr>
        <p:grpSpPr>
          <a:xfrm>
            <a:off x="288360" y="4052160"/>
            <a:ext cx="4244760" cy="717840"/>
            <a:chOff x="288360" y="4052160"/>
            <a:chExt cx="4244760" cy="717840"/>
          </a:xfrm>
        </p:grpSpPr>
        <p:pic>
          <p:nvPicPr>
            <p:cNvPr id="467" name="그림 42"/>
            <p:cNvPicPr/>
            <p:nvPr/>
          </p:nvPicPr>
          <p:blipFill>
            <a:blip r:embed="rId2"/>
            <a:stretch/>
          </p:blipFill>
          <p:spPr>
            <a:xfrm>
              <a:off x="288360" y="4052160"/>
              <a:ext cx="4244760" cy="7178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468" name="CustomShape 7"/>
            <p:cNvSpPr/>
            <p:nvPr/>
          </p:nvSpPr>
          <p:spPr>
            <a:xfrm>
              <a:off x="3572280" y="4093920"/>
              <a:ext cx="865080" cy="2235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78" name="CustomShape 14"/>
          <p:cNvSpPr/>
          <p:nvPr/>
        </p:nvSpPr>
        <p:spPr>
          <a:xfrm>
            <a:off x="2301840" y="3618448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9" name="CustomShape 15"/>
          <p:cNvSpPr/>
          <p:nvPr/>
        </p:nvSpPr>
        <p:spPr>
          <a:xfrm>
            <a:off x="2301840" y="4842160"/>
            <a:ext cx="360" cy="33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80" name="CustomShape 16"/>
          <p:cNvSpPr/>
          <p:nvPr/>
        </p:nvSpPr>
        <p:spPr>
          <a:xfrm>
            <a:off x="4040640" y="5829480"/>
            <a:ext cx="855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86" name="CustomShape 20"/>
          <p:cNvSpPr/>
          <p:nvPr/>
        </p:nvSpPr>
        <p:spPr>
          <a:xfrm>
            <a:off x="8231040" y="3501950"/>
            <a:ext cx="360" cy="35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87" name="CustomShape 21"/>
          <p:cNvSpPr/>
          <p:nvPr/>
        </p:nvSpPr>
        <p:spPr>
          <a:xfrm>
            <a:off x="7138800" y="4717800"/>
            <a:ext cx="1185480" cy="2725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88" name="CustomShape 22"/>
          <p:cNvSpPr/>
          <p:nvPr/>
        </p:nvSpPr>
        <p:spPr>
          <a:xfrm rot="16352424">
            <a:off x="7799879" y="4272326"/>
            <a:ext cx="32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C7507-AB99-9B4F-F474-887252A7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39854" r="-101" b="39854"/>
          <a:stretch/>
        </p:blipFill>
        <p:spPr>
          <a:xfrm>
            <a:off x="147389" y="1897716"/>
            <a:ext cx="4440811" cy="1615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888040-1CF6-AC55-43EE-E0249965A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" y="5187041"/>
            <a:ext cx="3070448" cy="1661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443229-88F4-ADD3-E0DA-FCEC6F4873D2}"/>
              </a:ext>
            </a:extLst>
          </p:cNvPr>
          <p:cNvSpPr/>
          <p:nvPr/>
        </p:nvSpPr>
        <p:spPr>
          <a:xfrm>
            <a:off x="1787236" y="2992582"/>
            <a:ext cx="408709" cy="15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D14918-7CD8-8746-CD2F-365F5B966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10" y="4672049"/>
            <a:ext cx="4438650" cy="1581150"/>
          </a:xfrm>
          <a:prstGeom prst="rect">
            <a:avLst/>
          </a:prstGeom>
        </p:spPr>
      </p:pic>
      <p:sp>
        <p:nvSpPr>
          <p:cNvPr id="9" name="CustomShape 9">
            <a:extLst>
              <a:ext uri="{FF2B5EF4-FFF2-40B4-BE49-F238E27FC236}">
                <a16:creationId xmlns:a16="http://schemas.microsoft.com/office/drawing/2014/main" id="{2EC5A1DD-A9A3-7B88-1759-00145FDEF5D8}"/>
              </a:ext>
            </a:extLst>
          </p:cNvPr>
          <p:cNvSpPr/>
          <p:nvPr/>
        </p:nvSpPr>
        <p:spPr>
          <a:xfrm>
            <a:off x="7950545" y="5881312"/>
            <a:ext cx="1185480" cy="2725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CD082D-AB04-B959-0319-58BF4FBA5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15" y="2326346"/>
            <a:ext cx="6343650" cy="1685925"/>
          </a:xfrm>
          <a:prstGeom prst="rect">
            <a:avLst/>
          </a:prstGeom>
        </p:spPr>
      </p:pic>
      <p:sp>
        <p:nvSpPr>
          <p:cNvPr id="12" name="CustomShape 9">
            <a:extLst>
              <a:ext uri="{FF2B5EF4-FFF2-40B4-BE49-F238E27FC236}">
                <a16:creationId xmlns:a16="http://schemas.microsoft.com/office/drawing/2014/main" id="{4A417B1B-C28C-BD20-459D-BA2A5BCD060B}"/>
              </a:ext>
            </a:extLst>
          </p:cNvPr>
          <p:cNvSpPr/>
          <p:nvPr/>
        </p:nvSpPr>
        <p:spPr>
          <a:xfrm>
            <a:off x="7381893" y="2438256"/>
            <a:ext cx="1678910" cy="197416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A9054C46-D35C-A832-D992-2B2D42FEF5E5}"/>
              </a:ext>
            </a:extLst>
          </p:cNvPr>
          <p:cNvSpPr/>
          <p:nvPr/>
        </p:nvSpPr>
        <p:spPr>
          <a:xfrm>
            <a:off x="7480749" y="2799724"/>
            <a:ext cx="4134867" cy="485439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1D7C3CB-E9A3-3740-AAEC-C6B08C41340B}"/>
              </a:ext>
            </a:extLst>
          </p:cNvPr>
          <p:cNvGrpSpPr/>
          <p:nvPr/>
        </p:nvGrpSpPr>
        <p:grpSpPr>
          <a:xfrm>
            <a:off x="7420112" y="192832"/>
            <a:ext cx="4162407" cy="1756895"/>
            <a:chOff x="7666200" y="3084480"/>
            <a:chExt cx="4282920" cy="2579400"/>
          </a:xfrm>
        </p:grpSpPr>
        <p:pic>
          <p:nvPicPr>
            <p:cNvPr id="15" name="그림 31">
              <a:extLst>
                <a:ext uri="{FF2B5EF4-FFF2-40B4-BE49-F238E27FC236}">
                  <a16:creationId xmlns:a16="http://schemas.microsoft.com/office/drawing/2014/main" id="{4493366C-AEAF-EC55-1B33-F0D8542F9CA8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7666200" y="3084480"/>
              <a:ext cx="4282920" cy="2579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CustomShape 15">
              <a:extLst>
                <a:ext uri="{FF2B5EF4-FFF2-40B4-BE49-F238E27FC236}">
                  <a16:creationId xmlns:a16="http://schemas.microsoft.com/office/drawing/2014/main" id="{C20A640B-A1E2-10A2-2928-A8BDD2232015}"/>
                </a:ext>
              </a:extLst>
            </p:cNvPr>
            <p:cNvSpPr/>
            <p:nvPr/>
          </p:nvSpPr>
          <p:spPr>
            <a:xfrm>
              <a:off x="8172000" y="4058640"/>
              <a:ext cx="1781280" cy="168840"/>
            </a:xfrm>
            <a:prstGeom prst="cloud">
              <a:avLst/>
            </a:prstGeom>
            <a:solidFill>
              <a:srgbClr val="FFFFFF"/>
            </a:solidFill>
            <a:ln w="1908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CustomShape 14">
            <a:extLst>
              <a:ext uri="{FF2B5EF4-FFF2-40B4-BE49-F238E27FC236}">
                <a16:creationId xmlns:a16="http://schemas.microsoft.com/office/drawing/2014/main" id="{8952E6DE-EE03-A49B-9015-4BD71252DD03}"/>
              </a:ext>
            </a:extLst>
          </p:cNvPr>
          <p:cNvSpPr/>
          <p:nvPr/>
        </p:nvSpPr>
        <p:spPr>
          <a:xfrm flipV="1">
            <a:off x="9637234" y="1929084"/>
            <a:ext cx="92722" cy="4822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API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키 발급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13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14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15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16" name="CustomShape 5"/>
          <p:cNvSpPr/>
          <p:nvPr/>
        </p:nvSpPr>
        <p:spPr>
          <a:xfrm>
            <a:off x="609480" y="692280"/>
            <a:ext cx="53971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키 발급</a:t>
            </a:r>
            <a:endParaRPr lang="en-US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및 서비스에서 ‘사용자 인증 </a:t>
            </a:r>
            <a:r>
              <a:rPr lang="ko-KR" altLang="ko-KR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정보’를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선택한다</a:t>
            </a: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altLang="ko-KR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‘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사용자 인증 정보 </a:t>
            </a:r>
            <a:r>
              <a:rPr lang="ko-KR" altLang="ko-KR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만들기’를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선택하고 ‘</a:t>
            </a: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altLang="ko-KR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키’를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선택한다</a:t>
            </a: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altLang="ko-KR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지도 </a:t>
            </a: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키를 안드로이드 앱에서 사용하려면 키 제한을 걸어야 한다</a:t>
            </a:r>
            <a:r>
              <a:rPr lang="en-US" alt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. </a:t>
            </a:r>
            <a:endParaRPr lang="en-US" altLang="ko-KR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endParaRPr lang="en-US" sz="1400" b="0" strike="noStrike" spc="-1" dirty="0">
              <a:solidFill>
                <a:srgbClr val="000000"/>
              </a:solidFill>
              <a:latin typeface="Calibri"/>
              <a:ea typeface="맑은 고딕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4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ko-KR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이름 </a:t>
            </a:r>
            <a:endParaRPr lang="en-US" sz="11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ko-KR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애플리케이션 제한 사항 </a:t>
            </a:r>
            <a:endParaRPr lang="en-US" sz="11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Android </a:t>
            </a:r>
            <a:r>
              <a:rPr lang="ko-KR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앱의 사용량 제한</a:t>
            </a:r>
            <a:endParaRPr lang="en-US" sz="1100" b="0" strike="noStrike" spc="-1" dirty="0"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–"/>
            </a:pPr>
            <a:r>
              <a:rPr lang="ko-KR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프로젝트 </a:t>
            </a:r>
            <a:r>
              <a:rPr lang="en-US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SHA1 (</a:t>
            </a:r>
            <a:r>
              <a:rPr lang="ko-KR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예제 </a:t>
            </a:r>
            <a:r>
              <a:rPr lang="en-US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1 </a:t>
            </a:r>
            <a:r>
              <a:rPr lang="ko-KR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참조</a:t>
            </a:r>
            <a:r>
              <a:rPr lang="en-US" sz="105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)</a:t>
            </a:r>
            <a:endParaRPr lang="en-US" sz="105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1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제한 사항</a:t>
            </a:r>
            <a:endParaRPr lang="en-US" sz="1100" b="0" strike="noStrike" spc="-1" dirty="0">
              <a:latin typeface="Arial"/>
            </a:endParaRPr>
          </a:p>
        </p:txBody>
      </p:sp>
      <p:grpSp>
        <p:nvGrpSpPr>
          <p:cNvPr id="517" name="Group 6"/>
          <p:cNvGrpSpPr/>
          <p:nvPr/>
        </p:nvGrpSpPr>
        <p:grpSpPr>
          <a:xfrm>
            <a:off x="3675960" y="2686320"/>
            <a:ext cx="3746520" cy="965160"/>
            <a:chOff x="3675960" y="2686320"/>
            <a:chExt cx="3746520" cy="965160"/>
          </a:xfrm>
        </p:grpSpPr>
        <p:pic>
          <p:nvPicPr>
            <p:cNvPr id="518" name="그림 36"/>
            <p:cNvPicPr/>
            <p:nvPr/>
          </p:nvPicPr>
          <p:blipFill>
            <a:blip r:embed="rId2"/>
            <a:srcRect r="30022"/>
            <a:stretch/>
          </p:blipFill>
          <p:spPr>
            <a:xfrm>
              <a:off x="3675960" y="2686320"/>
              <a:ext cx="3746520" cy="96516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19" name="CustomShape 7"/>
            <p:cNvSpPr/>
            <p:nvPr/>
          </p:nvSpPr>
          <p:spPr>
            <a:xfrm>
              <a:off x="4189320" y="3269520"/>
              <a:ext cx="259920" cy="18000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20" name="Group 8"/>
          <p:cNvGrpSpPr/>
          <p:nvPr/>
        </p:nvGrpSpPr>
        <p:grpSpPr>
          <a:xfrm>
            <a:off x="3754440" y="4147560"/>
            <a:ext cx="3589560" cy="847800"/>
            <a:chOff x="3754440" y="4147560"/>
            <a:chExt cx="3589560" cy="847800"/>
          </a:xfrm>
        </p:grpSpPr>
        <p:pic>
          <p:nvPicPr>
            <p:cNvPr id="521" name="그림 39"/>
            <p:cNvPicPr/>
            <p:nvPr/>
          </p:nvPicPr>
          <p:blipFill>
            <a:blip r:embed="rId3"/>
            <a:srcRect l="2156" r="3162" b="9140"/>
            <a:stretch/>
          </p:blipFill>
          <p:spPr>
            <a:xfrm>
              <a:off x="3754440" y="4147560"/>
              <a:ext cx="3589560" cy="8478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22" name="CustomShape 9"/>
            <p:cNvSpPr/>
            <p:nvPr/>
          </p:nvSpPr>
          <p:spPr>
            <a:xfrm>
              <a:off x="3851640" y="4735800"/>
              <a:ext cx="507240" cy="1846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23" name="CustomShape 10"/>
          <p:cNvSpPr/>
          <p:nvPr/>
        </p:nvSpPr>
        <p:spPr>
          <a:xfrm>
            <a:off x="5560560" y="3652200"/>
            <a:ext cx="360" cy="41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24" name="CustomShape 11"/>
          <p:cNvSpPr/>
          <p:nvPr/>
        </p:nvSpPr>
        <p:spPr>
          <a:xfrm>
            <a:off x="7344360" y="4532760"/>
            <a:ext cx="547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525" name="그림 43"/>
          <p:cNvPicPr/>
          <p:nvPr/>
        </p:nvPicPr>
        <p:blipFill>
          <a:blip r:embed="rId4"/>
          <a:stretch/>
        </p:blipFill>
        <p:spPr>
          <a:xfrm>
            <a:off x="3953160" y="5421240"/>
            <a:ext cx="3390840" cy="8949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26" name="CustomShape 12"/>
          <p:cNvSpPr/>
          <p:nvPr/>
        </p:nvSpPr>
        <p:spPr>
          <a:xfrm flipH="1">
            <a:off x="7399800" y="5879160"/>
            <a:ext cx="613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27" name="Group 13"/>
          <p:cNvGrpSpPr/>
          <p:nvPr/>
        </p:nvGrpSpPr>
        <p:grpSpPr>
          <a:xfrm>
            <a:off x="8013600" y="849600"/>
            <a:ext cx="3568680" cy="5694840"/>
            <a:chOff x="8013600" y="849600"/>
            <a:chExt cx="3568680" cy="5694840"/>
          </a:xfrm>
        </p:grpSpPr>
        <p:grpSp>
          <p:nvGrpSpPr>
            <p:cNvPr id="528" name="Group 14"/>
            <p:cNvGrpSpPr/>
            <p:nvPr/>
          </p:nvGrpSpPr>
          <p:grpSpPr>
            <a:xfrm>
              <a:off x="8013600" y="849600"/>
              <a:ext cx="3568680" cy="5694840"/>
              <a:chOff x="8013600" y="849600"/>
              <a:chExt cx="3568680" cy="5694840"/>
            </a:xfrm>
          </p:grpSpPr>
          <p:pic>
            <p:nvPicPr>
              <p:cNvPr id="529" name="그림 48"/>
              <p:cNvPicPr/>
              <p:nvPr/>
            </p:nvPicPr>
            <p:blipFill>
              <a:blip r:embed="rId5"/>
              <a:stretch/>
            </p:blipFill>
            <p:spPr>
              <a:xfrm>
                <a:off x="8013600" y="849600"/>
                <a:ext cx="3568680" cy="569484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530" name="CustomShape 15"/>
              <p:cNvSpPr/>
              <p:nvPr/>
            </p:nvSpPr>
            <p:spPr>
              <a:xfrm>
                <a:off x="8211600" y="1149840"/>
                <a:ext cx="596160" cy="29808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1" name="CustomShape 16"/>
              <p:cNvSpPr/>
              <p:nvPr/>
            </p:nvSpPr>
            <p:spPr>
              <a:xfrm>
                <a:off x="8167320" y="3236400"/>
                <a:ext cx="596160" cy="15156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2" name="CustomShape 17"/>
              <p:cNvSpPr/>
              <p:nvPr/>
            </p:nvSpPr>
            <p:spPr>
              <a:xfrm>
                <a:off x="8255160" y="4082040"/>
                <a:ext cx="508320" cy="151560"/>
              </a:xfrm>
              <a:prstGeom prst="rect">
                <a:avLst/>
              </a:prstGeom>
              <a:noFill/>
              <a:ln w="38160">
                <a:solidFill>
                  <a:srgbClr val="E46C0A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33" name="Group 18"/>
              <p:cNvGrpSpPr/>
              <p:nvPr/>
            </p:nvGrpSpPr>
            <p:grpSpPr>
              <a:xfrm>
                <a:off x="9000360" y="3957120"/>
                <a:ext cx="2252520" cy="402480"/>
                <a:chOff x="9000360" y="3957120"/>
                <a:chExt cx="2252520" cy="402480"/>
              </a:xfrm>
            </p:grpSpPr>
            <p:pic>
              <p:nvPicPr>
                <p:cNvPr id="534" name="그림 61"/>
                <p:cNvPicPr/>
                <p:nvPr/>
              </p:nvPicPr>
              <p:blipFill>
                <a:blip r:embed="rId6"/>
                <a:srcRect t="6534" r="21305"/>
                <a:stretch/>
              </p:blipFill>
              <p:spPr>
                <a:xfrm>
                  <a:off x="9000360" y="3957120"/>
                  <a:ext cx="2252520" cy="402480"/>
                </a:xfrm>
                <a:prstGeom prst="rect">
                  <a:avLst/>
                </a:prstGeom>
                <a:ln>
                  <a:solidFill>
                    <a:srgbClr val="E46C0A"/>
                  </a:solidFill>
                </a:ln>
              </p:spPr>
            </p:pic>
            <p:sp>
              <p:nvSpPr>
                <p:cNvPr id="535" name="CustomShape 19"/>
                <p:cNvSpPr/>
                <p:nvPr/>
              </p:nvSpPr>
              <p:spPr>
                <a:xfrm>
                  <a:off x="9595440" y="4144320"/>
                  <a:ext cx="1083240" cy="138240"/>
                </a:xfrm>
                <a:prstGeom prst="cloud">
                  <a:avLst/>
                </a:prstGeom>
                <a:solidFill>
                  <a:srgbClr val="FFFFFF"/>
                </a:solidFill>
                <a:ln w="19080">
                  <a:solidFill>
                    <a:srgbClr val="00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tabLst>
                      <a:tab pos="0" algn="l"/>
                    </a:tabLst>
                  </a:pPr>
                  <a:r>
                    <a:rPr lang="en-US" sz="1200" b="1" strike="noStrike" spc="-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SHA1</a:t>
                  </a:r>
                  <a:endParaRPr lang="en-US" sz="1200" b="0" strike="noStrike" spc="-1">
                    <a:latin typeface="Arial"/>
                  </a:endParaRPr>
                </a:p>
              </p:txBody>
            </p:sp>
          </p:grpSp>
          <p:sp>
            <p:nvSpPr>
              <p:cNvPr id="536" name="CustomShape 20"/>
              <p:cNvSpPr/>
              <p:nvPr/>
            </p:nvSpPr>
            <p:spPr>
              <a:xfrm>
                <a:off x="8763840" y="4144320"/>
                <a:ext cx="236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79646"/>
                </a:solidFill>
                <a:round/>
                <a:tailEnd type="triangle" w="med" len="med"/>
              </a:ln>
              <a:effectLst>
                <a:outerShdw dist="29880" dir="5400000">
                  <a:srgbClr val="000000">
                    <a:alpha val="4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7" name="CustomShape 21"/>
              <p:cNvSpPr/>
              <p:nvPr/>
            </p:nvSpPr>
            <p:spPr>
              <a:xfrm>
                <a:off x="8211600" y="5047560"/>
                <a:ext cx="508320" cy="15156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38" name="Group 22"/>
              <p:cNvGrpSpPr/>
              <p:nvPr/>
            </p:nvGrpSpPr>
            <p:grpSpPr>
              <a:xfrm>
                <a:off x="8978400" y="5112000"/>
                <a:ext cx="2297160" cy="662040"/>
                <a:chOff x="8978400" y="5112000"/>
                <a:chExt cx="2297160" cy="662040"/>
              </a:xfrm>
            </p:grpSpPr>
            <p:pic>
              <p:nvPicPr>
                <p:cNvPr id="539" name="그림 59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978400" y="5112000"/>
                  <a:ext cx="2297160" cy="662040"/>
                </a:xfrm>
                <a:prstGeom prst="rect">
                  <a:avLst/>
                </a:prstGeom>
                <a:ln>
                  <a:solidFill>
                    <a:srgbClr val="953735"/>
                  </a:solidFill>
                </a:ln>
              </p:spPr>
            </p:pic>
            <p:sp>
              <p:nvSpPr>
                <p:cNvPr id="540" name="CustomShape 23"/>
                <p:cNvSpPr/>
                <p:nvPr/>
              </p:nvSpPr>
              <p:spPr>
                <a:xfrm>
                  <a:off x="10971720" y="5584320"/>
                  <a:ext cx="270360" cy="186120"/>
                </a:xfrm>
                <a:prstGeom prst="rect">
                  <a:avLst/>
                </a:prstGeom>
                <a:noFill/>
                <a:ln w="38160">
                  <a:solidFill>
                    <a:srgbClr val="FF000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41" name="CustomShape 24"/>
              <p:cNvSpPr/>
              <p:nvPr/>
            </p:nvSpPr>
            <p:spPr>
              <a:xfrm>
                <a:off x="8719200" y="5400720"/>
                <a:ext cx="236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953735"/>
                </a:solidFill>
                <a:round/>
                <a:tailEnd type="triangle" w="med" len="med"/>
              </a:ln>
              <a:effectLst>
                <a:outerShdw dist="29880" dir="5400000">
                  <a:srgbClr val="000000">
                    <a:alpha val="4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2" name="CustomShape 25"/>
              <p:cNvSpPr/>
              <p:nvPr/>
            </p:nvSpPr>
            <p:spPr>
              <a:xfrm>
                <a:off x="8225640" y="5291280"/>
                <a:ext cx="478080" cy="237600"/>
              </a:xfrm>
              <a:prstGeom prst="rect">
                <a:avLst/>
              </a:prstGeom>
              <a:noFill/>
              <a:ln w="38160">
                <a:solidFill>
                  <a:srgbClr val="953735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3" name="CustomShape 26"/>
              <p:cNvSpPr/>
              <p:nvPr/>
            </p:nvSpPr>
            <p:spPr>
              <a:xfrm>
                <a:off x="8262360" y="6289200"/>
                <a:ext cx="281520" cy="13968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44" name="CustomShape 27"/>
            <p:cNvSpPr/>
            <p:nvPr/>
          </p:nvSpPr>
          <p:spPr>
            <a:xfrm>
              <a:off x="8994600" y="5112000"/>
              <a:ext cx="773640" cy="1382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716280" y="42710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6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7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8" name="CustomShape 4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Firebase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개요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11760480" y="6597360"/>
            <a:ext cx="430920" cy="194400"/>
          </a:xfrm>
          <a:prstGeom prst="rect">
            <a:avLst/>
          </a:prstGeom>
          <a:solidFill>
            <a:srgbClr val="20A15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87EE0F1C-D6C8-471F-96FD-C2F47654DCA5}" type="slidenum">
              <a:rPr lang="en-US" sz="1100" b="0" strike="noStrike" spc="-1">
                <a:solidFill>
                  <a:srgbClr val="FFFFFF"/>
                </a:solidFill>
                <a:latin typeface="Candara"/>
                <a:ea typeface="맑은 고딕"/>
              </a:rPr>
              <a:t>3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5123160" y="6185880"/>
            <a:ext cx="1945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&lt; Coroutine </a:t>
            </a:r>
            <a:r>
              <a:rPr lang="ko-KR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동작 예시 </a:t>
            </a: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&gt;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>
            <a:off x="7952400" y="6165720"/>
            <a:ext cx="1353240" cy="22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9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www.slideshare.net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>
            <a:off x="609480" y="692280"/>
            <a:ext cx="56602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란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?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구글의 모바일 앱 개발을 위한 통합 개발 플랫폼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 방법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FF"/>
              </a:buClr>
              <a:buFont typeface="Arial"/>
              <a:buChar char="•"/>
            </a:pPr>
            <a:r>
              <a:rPr lang="ko-KR" sz="11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파이어베이스 콘솔 이용</a:t>
            </a:r>
            <a:r>
              <a:rPr lang="en-US" sz="11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(</a:t>
            </a:r>
            <a:r>
              <a:rPr lang="ko-KR" sz="11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권장</a:t>
            </a:r>
            <a:r>
              <a:rPr lang="en-US" sz="11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)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ko-KR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안드로이드 스튜디오에서 </a:t>
            </a: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Assistant</a:t>
            </a:r>
            <a:r>
              <a:rPr lang="ko-KR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를 이용</a:t>
            </a: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Firebase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의 기능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서버 기능을 함수 형태로 구현한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serverless 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컴퓨팅을 가능하게 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FF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데이터 저장 및 조회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위한 주요 기능은 웹서버와 유사함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Authentication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인증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회원가입 및 로그인 처리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Cloud Messaging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알림 전송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FF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Cloud Firestore</a:t>
            </a:r>
            <a:r>
              <a:rPr lang="en-US" sz="1100" b="0" strike="noStrike" spc="-1">
                <a:solidFill>
                  <a:srgbClr val="0000FF"/>
                </a:solidFill>
                <a:latin typeface="Calibri"/>
                <a:ea typeface="맑은 고딕"/>
              </a:rPr>
              <a:t>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모바일 앱 데이터 저장 및 동기화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Realtime Database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실시간 데이터 저장 및 동기화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Cloud Storage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파일 저장소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Hosting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웹 호스팅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Functions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서버 관리 없이 모바일 백엔드 코드 실행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Machine Learning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모바일 개발자용 머신러닝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6270120" y="692280"/>
            <a:ext cx="57661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Cloud Firestore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FF"/>
              </a:buClr>
              <a:buFont typeface="Wingdings" charset="2"/>
              <a:buChar char=""/>
            </a:pP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NoSQL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데이터베이스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로서 테이블과 행이 없고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컬렉션으로     정리되는 문서에 데이터가 저장됨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문서에는 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키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-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값 쌍의 데이터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가 저장됨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104" name="Group 10"/>
          <p:cNvGrpSpPr/>
          <p:nvPr/>
        </p:nvGrpSpPr>
        <p:grpSpPr>
          <a:xfrm>
            <a:off x="7495560" y="2931480"/>
            <a:ext cx="3969000" cy="2813760"/>
            <a:chOff x="7495560" y="2931480"/>
            <a:chExt cx="3969000" cy="2813760"/>
          </a:xfrm>
        </p:grpSpPr>
        <p:pic>
          <p:nvPicPr>
            <p:cNvPr id="105" name="내용 개체 틀 9"/>
            <p:cNvPicPr/>
            <p:nvPr/>
          </p:nvPicPr>
          <p:blipFill>
            <a:blip r:embed="rId2"/>
            <a:stretch/>
          </p:blipFill>
          <p:spPr>
            <a:xfrm>
              <a:off x="9574200" y="2931480"/>
              <a:ext cx="1890360" cy="2813760"/>
            </a:xfrm>
            <a:prstGeom prst="rect">
              <a:avLst/>
            </a:prstGeom>
            <a:ln w="9360">
              <a:solidFill>
                <a:srgbClr val="000000"/>
              </a:solidFill>
              <a:miter/>
            </a:ln>
          </p:spPr>
        </p:pic>
        <p:pic>
          <p:nvPicPr>
            <p:cNvPr id="106" name="그림 17"/>
            <p:cNvPicPr/>
            <p:nvPr/>
          </p:nvPicPr>
          <p:blipFill>
            <a:blip r:embed="rId3"/>
            <a:srcRect b="20100"/>
            <a:stretch/>
          </p:blipFill>
          <p:spPr>
            <a:xfrm>
              <a:off x="7495560" y="3085560"/>
              <a:ext cx="2020320" cy="20768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107" name="CustomShape 11"/>
          <p:cNvSpPr/>
          <p:nvPr/>
        </p:nvSpPr>
        <p:spPr>
          <a:xfrm>
            <a:off x="6270120" y="5184000"/>
            <a:ext cx="330372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출처 </a:t>
            </a: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https://firebase.google.com/codelabs/firestore-web?hl=da#5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08" name="CustomShape 12"/>
          <p:cNvSpPr/>
          <p:nvPr/>
        </p:nvSpPr>
        <p:spPr>
          <a:xfrm>
            <a:off x="6665400" y="2216160"/>
            <a:ext cx="5370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https://firebase.google.com/products/firestore/?hl=ko&amp;gclid=CjwKCAjwrfCRBhAXEiwAnkmKmUInJwAf_GZnGzT4MfAVOacD0Zt_HTyYbg984MFDyiCqZRBJsF9k-BoCgBsQAvD_BwE&amp;gclsrc=aw.ds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109" name="CustomShape 13"/>
          <p:cNvSpPr/>
          <p:nvPr/>
        </p:nvSpPr>
        <p:spPr>
          <a:xfrm>
            <a:off x="7791120" y="5876280"/>
            <a:ext cx="33037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파이어스토어 데이터 모델</a:t>
            </a: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sz="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컬렉션과 하위 컬렉션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사용하기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46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47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48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49" name="CustomShape 5"/>
          <p:cNvSpPr/>
          <p:nvPr/>
        </p:nvSpPr>
        <p:spPr>
          <a:xfrm>
            <a:off x="609480" y="692280"/>
            <a:ext cx="66891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관련 프로젝트 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(35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지도 사용 선언을 위한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dependencies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항목 추가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(4-6 line) : Google Map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사용을 위한 관련 권한 부여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(24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전송 에러 방지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(25-26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550" name="Group 6"/>
          <p:cNvGrpSpPr/>
          <p:nvPr/>
        </p:nvGrpSpPr>
        <p:grpSpPr>
          <a:xfrm>
            <a:off x="725400" y="3116160"/>
            <a:ext cx="5811120" cy="819720"/>
            <a:chOff x="725400" y="3116160"/>
            <a:chExt cx="5811120" cy="819720"/>
          </a:xfrm>
        </p:grpSpPr>
        <p:pic>
          <p:nvPicPr>
            <p:cNvPr id="551" name="그림 20"/>
            <p:cNvPicPr/>
            <p:nvPr/>
          </p:nvPicPr>
          <p:blipFill>
            <a:blip r:embed="rId2"/>
            <a:stretch/>
          </p:blipFill>
          <p:spPr>
            <a:xfrm>
              <a:off x="725400" y="3364560"/>
              <a:ext cx="5591520" cy="5713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52" name="CustomShape 7"/>
            <p:cNvSpPr/>
            <p:nvPr/>
          </p:nvSpPr>
          <p:spPr>
            <a:xfrm>
              <a:off x="4567320" y="3116160"/>
              <a:ext cx="1969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build.gradle(Module:~)</a:t>
              </a:r>
              <a:endParaRPr lang="en-US" sz="1100" b="0" strike="noStrike" spc="-1">
                <a:latin typeface="Arial"/>
              </a:endParaRPr>
            </a:p>
          </p:txBody>
        </p:sp>
        <p:sp>
          <p:nvSpPr>
            <p:cNvPr id="553" name="CustomShape 8"/>
            <p:cNvSpPr/>
            <p:nvPr/>
          </p:nvSpPr>
          <p:spPr>
            <a:xfrm>
              <a:off x="1560240" y="3511080"/>
              <a:ext cx="4661640" cy="2433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4" name="Group 9"/>
          <p:cNvGrpSpPr/>
          <p:nvPr/>
        </p:nvGrpSpPr>
        <p:grpSpPr>
          <a:xfrm>
            <a:off x="721800" y="4069800"/>
            <a:ext cx="10269000" cy="2095920"/>
            <a:chOff x="721800" y="4069800"/>
            <a:chExt cx="10269000" cy="2095920"/>
          </a:xfrm>
        </p:grpSpPr>
        <p:grpSp>
          <p:nvGrpSpPr>
            <p:cNvPr id="555" name="Group 10"/>
            <p:cNvGrpSpPr/>
            <p:nvPr/>
          </p:nvGrpSpPr>
          <p:grpSpPr>
            <a:xfrm>
              <a:off x="721800" y="4069800"/>
              <a:ext cx="10269000" cy="2095920"/>
              <a:chOff x="721800" y="4069800"/>
              <a:chExt cx="10269000" cy="2095920"/>
            </a:xfrm>
          </p:grpSpPr>
          <p:sp>
            <p:nvSpPr>
              <p:cNvPr id="556" name="CustomShape 11"/>
              <p:cNvSpPr/>
              <p:nvPr/>
            </p:nvSpPr>
            <p:spPr>
              <a:xfrm>
                <a:off x="5856480" y="4069800"/>
                <a:ext cx="296784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-US" sz="1100" b="1" strike="noStrike" spc="-1">
                    <a:solidFill>
                      <a:srgbClr val="808080"/>
                    </a:solidFill>
                    <a:latin typeface="맑은 고딕"/>
                    <a:ea typeface="맑은 고딕"/>
                  </a:rPr>
                  <a:t>Manifests.xml</a:t>
                </a:r>
                <a:endParaRPr lang="en-US" sz="1100" b="0" strike="noStrike" spc="-1">
                  <a:latin typeface="Arial"/>
                </a:endParaRPr>
              </a:p>
            </p:txBody>
          </p:sp>
          <p:pic>
            <p:nvPicPr>
              <p:cNvPr id="557" name="그림 29"/>
              <p:cNvPicPr/>
              <p:nvPr/>
            </p:nvPicPr>
            <p:blipFill>
              <a:blip r:embed="rId3"/>
              <a:stretch/>
            </p:blipFill>
            <p:spPr>
              <a:xfrm>
                <a:off x="721800" y="4346280"/>
                <a:ext cx="6648840" cy="100008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558" name="그림 30"/>
              <p:cNvPicPr/>
              <p:nvPr/>
            </p:nvPicPr>
            <p:blipFill>
              <a:blip r:embed="rId4"/>
              <a:stretch/>
            </p:blipFill>
            <p:spPr>
              <a:xfrm>
                <a:off x="721800" y="5346720"/>
                <a:ext cx="10269000" cy="81900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559" name="CustomShape 12"/>
            <p:cNvSpPr/>
            <p:nvPr/>
          </p:nvSpPr>
          <p:spPr>
            <a:xfrm>
              <a:off x="1466280" y="4705560"/>
              <a:ext cx="5853600" cy="6109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60" name="CustomShape 13"/>
            <p:cNvSpPr/>
            <p:nvPr/>
          </p:nvSpPr>
          <p:spPr>
            <a:xfrm>
              <a:off x="7704360" y="5553000"/>
              <a:ext cx="2945880" cy="186480"/>
            </a:xfrm>
            <a:prstGeom prst="rect">
              <a:avLst/>
            </a:prstGeom>
            <a:solidFill>
              <a:srgbClr val="FFFFFF"/>
            </a:solidFill>
            <a:ln w="1908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맑은 고딕"/>
                  <a:ea typeface="맑은 고딕"/>
                </a:rPr>
                <a:t>API Key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561" name="CustomShape 14"/>
            <p:cNvSpPr/>
            <p:nvPr/>
          </p:nvSpPr>
          <p:spPr>
            <a:xfrm>
              <a:off x="1800360" y="5376240"/>
              <a:ext cx="9152280" cy="55836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레이아웃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3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64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65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66" name="CustomShape 5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레이아웃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(1-6 line) : Paly-services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라이브러리에서 지도는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fragment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로 제공하므로 지도를 출력할 화면에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fragment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로 등록한다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  <p:grpSp>
        <p:nvGrpSpPr>
          <p:cNvPr id="567" name="Group 6"/>
          <p:cNvGrpSpPr/>
          <p:nvPr/>
        </p:nvGrpSpPr>
        <p:grpSpPr>
          <a:xfrm>
            <a:off x="2508840" y="2075040"/>
            <a:ext cx="7352280" cy="1814040"/>
            <a:chOff x="2508840" y="2075040"/>
            <a:chExt cx="7352280" cy="1814040"/>
          </a:xfrm>
        </p:grpSpPr>
        <p:sp>
          <p:nvSpPr>
            <p:cNvPr id="568" name="CustomShape 7"/>
            <p:cNvSpPr/>
            <p:nvPr/>
          </p:nvSpPr>
          <p:spPr>
            <a:xfrm>
              <a:off x="7974360" y="2075040"/>
              <a:ext cx="188676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activity_main.xml</a:t>
              </a:r>
              <a:endParaRPr lang="en-US" sz="1100" b="0" strike="noStrike" spc="-1">
                <a:latin typeface="Arial"/>
              </a:endParaRPr>
            </a:p>
          </p:txBody>
        </p:sp>
        <p:grpSp>
          <p:nvGrpSpPr>
            <p:cNvPr id="569" name="Group 8"/>
            <p:cNvGrpSpPr/>
            <p:nvPr/>
          </p:nvGrpSpPr>
          <p:grpSpPr>
            <a:xfrm>
              <a:off x="2508840" y="2336760"/>
              <a:ext cx="7181640" cy="1552320"/>
              <a:chOff x="2508840" y="2336760"/>
              <a:chExt cx="7181640" cy="1552320"/>
            </a:xfrm>
          </p:grpSpPr>
          <p:pic>
            <p:nvPicPr>
              <p:cNvPr id="570" name="그림 16"/>
              <p:cNvPicPr/>
              <p:nvPr/>
            </p:nvPicPr>
            <p:blipFill>
              <a:blip r:embed="rId2"/>
              <a:stretch/>
            </p:blipFill>
            <p:spPr>
              <a:xfrm>
                <a:off x="2508840" y="2336760"/>
                <a:ext cx="7181640" cy="15523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571" name="CustomShape 9"/>
              <p:cNvSpPr/>
              <p:nvPr/>
            </p:nvSpPr>
            <p:spPr>
              <a:xfrm>
                <a:off x="3194640" y="2634840"/>
                <a:ext cx="818640" cy="21420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2" name="CustomShape 10"/>
              <p:cNvSpPr/>
              <p:nvPr/>
            </p:nvSpPr>
            <p:spPr>
              <a:xfrm>
                <a:off x="3464640" y="3615120"/>
                <a:ext cx="6107040" cy="25884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제어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4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75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76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77" name="CustomShape 5"/>
          <p:cNvSpPr/>
          <p:nvPr/>
        </p:nvSpPr>
        <p:spPr>
          <a:xfrm>
            <a:off x="609480" y="692280"/>
            <a:ext cx="71625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제어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(18-21 line) : getMapAsync()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함수를 이용해 지도 객체를 등록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(23-28line)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지도 객체를 사용할 수 있을 때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onMapReady()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함수가 자동으로  호출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(25 line) : LatLng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객체를 이용해 특정 위치를 표현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(27 line) : CameraUpdateFactory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함수를 사용해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LatLng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객체가 표현하는 위치 출력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78" name="CustomShape 6"/>
          <p:cNvSpPr/>
          <p:nvPr/>
        </p:nvSpPr>
        <p:spPr>
          <a:xfrm>
            <a:off x="6055920" y="2730960"/>
            <a:ext cx="17161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79" name="그림 13"/>
          <p:cNvPicPr/>
          <p:nvPr/>
        </p:nvPicPr>
        <p:blipFill>
          <a:blip r:embed="rId2"/>
          <a:stretch/>
        </p:blipFill>
        <p:spPr>
          <a:xfrm>
            <a:off x="1105560" y="2992320"/>
            <a:ext cx="6648120" cy="3630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80" name="CustomShape 7"/>
          <p:cNvSpPr/>
          <p:nvPr/>
        </p:nvSpPr>
        <p:spPr>
          <a:xfrm>
            <a:off x="4857480" y="3022200"/>
            <a:ext cx="1387800" cy="1846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1" name="CustomShape 8"/>
          <p:cNvSpPr/>
          <p:nvPr/>
        </p:nvSpPr>
        <p:spPr>
          <a:xfrm>
            <a:off x="2220480" y="4200480"/>
            <a:ext cx="4471920" cy="5997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2" name="CustomShape 9"/>
          <p:cNvSpPr/>
          <p:nvPr/>
        </p:nvSpPr>
        <p:spPr>
          <a:xfrm>
            <a:off x="1978920" y="5160240"/>
            <a:ext cx="5774760" cy="12528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3" name="CustomShape 10"/>
          <p:cNvSpPr/>
          <p:nvPr/>
        </p:nvSpPr>
        <p:spPr>
          <a:xfrm>
            <a:off x="1961280" y="3207240"/>
            <a:ext cx="2743920" cy="1846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2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제어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5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6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7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88" name="CustomShape 5"/>
          <p:cNvSpPr/>
          <p:nvPr/>
        </p:nvSpPr>
        <p:spPr>
          <a:xfrm>
            <a:off x="609480" y="692280"/>
            <a:ext cx="71625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제어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Play Store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지원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AVM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으로 실행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Play Store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미지원시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SDK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추가 설치 필요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589" name="그림 27"/>
          <p:cNvPicPr/>
          <p:nvPr/>
        </p:nvPicPr>
        <p:blipFill>
          <a:blip r:embed="rId2"/>
          <a:srcRect l="10262" t="11562" r="12083" b="74790"/>
          <a:stretch/>
        </p:blipFill>
        <p:spPr>
          <a:xfrm>
            <a:off x="275040" y="4803120"/>
            <a:ext cx="2877840" cy="9349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90" name="그림 28"/>
          <p:cNvPicPr/>
          <p:nvPr/>
        </p:nvPicPr>
        <p:blipFill>
          <a:blip r:embed="rId3"/>
          <a:srcRect t="41234"/>
          <a:stretch/>
        </p:blipFill>
        <p:spPr>
          <a:xfrm>
            <a:off x="3506400" y="2941920"/>
            <a:ext cx="2146680" cy="14274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591" name="Group 6"/>
          <p:cNvGrpSpPr/>
          <p:nvPr/>
        </p:nvGrpSpPr>
        <p:grpSpPr>
          <a:xfrm>
            <a:off x="5355360" y="4734720"/>
            <a:ext cx="2269080" cy="1183320"/>
            <a:chOff x="5355360" y="4734720"/>
            <a:chExt cx="2269080" cy="1183320"/>
          </a:xfrm>
        </p:grpSpPr>
        <p:sp>
          <p:nvSpPr>
            <p:cNvPr id="592" name="CustomShape 7"/>
            <p:cNvSpPr/>
            <p:nvPr/>
          </p:nvSpPr>
          <p:spPr>
            <a:xfrm>
              <a:off x="7039800" y="5326560"/>
              <a:ext cx="584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grpSp>
          <p:nvGrpSpPr>
            <p:cNvPr id="593" name="Group 8"/>
            <p:cNvGrpSpPr/>
            <p:nvPr/>
          </p:nvGrpSpPr>
          <p:grpSpPr>
            <a:xfrm>
              <a:off x="5355360" y="4734720"/>
              <a:ext cx="1684080" cy="1183320"/>
              <a:chOff x="5355360" y="4734720"/>
              <a:chExt cx="1684080" cy="1183320"/>
            </a:xfrm>
          </p:grpSpPr>
          <p:pic>
            <p:nvPicPr>
              <p:cNvPr id="594" name="그림 32"/>
              <p:cNvPicPr/>
              <p:nvPr/>
            </p:nvPicPr>
            <p:blipFill>
              <a:blip r:embed="rId4"/>
              <a:srcRect l="95016" b="87563"/>
              <a:stretch/>
            </p:blipFill>
            <p:spPr>
              <a:xfrm>
                <a:off x="5355360" y="4734720"/>
                <a:ext cx="1684080" cy="11833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595" name="CustomShape 9"/>
              <p:cNvSpPr/>
              <p:nvPr/>
            </p:nvSpPr>
            <p:spPr>
              <a:xfrm>
                <a:off x="6306480" y="5029200"/>
                <a:ext cx="172440" cy="15732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596" name="Group 10"/>
          <p:cNvGrpSpPr/>
          <p:nvPr/>
        </p:nvGrpSpPr>
        <p:grpSpPr>
          <a:xfrm>
            <a:off x="7679520" y="3429000"/>
            <a:ext cx="4124160" cy="2954520"/>
            <a:chOff x="7679520" y="3429000"/>
            <a:chExt cx="4124160" cy="2954520"/>
          </a:xfrm>
        </p:grpSpPr>
        <p:pic>
          <p:nvPicPr>
            <p:cNvPr id="597" name="내용 개체 틀 8"/>
            <p:cNvPicPr/>
            <p:nvPr/>
          </p:nvPicPr>
          <p:blipFill>
            <a:blip r:embed="rId5"/>
            <a:stretch/>
          </p:blipFill>
          <p:spPr>
            <a:xfrm>
              <a:off x="7679520" y="3429000"/>
              <a:ext cx="4124160" cy="2954520"/>
            </a:xfrm>
            <a:prstGeom prst="rect">
              <a:avLst/>
            </a:prstGeom>
            <a:ln w="9360">
              <a:solidFill>
                <a:srgbClr val="000000"/>
              </a:solidFill>
              <a:miter/>
            </a:ln>
          </p:spPr>
        </p:pic>
        <p:sp>
          <p:nvSpPr>
            <p:cNvPr id="598" name="CustomShape 11"/>
            <p:cNvSpPr/>
            <p:nvPr/>
          </p:nvSpPr>
          <p:spPr>
            <a:xfrm>
              <a:off x="8961840" y="3981600"/>
              <a:ext cx="333720" cy="13464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99" name="CustomShape 12"/>
            <p:cNvSpPr/>
            <p:nvPr/>
          </p:nvSpPr>
          <p:spPr>
            <a:xfrm>
              <a:off x="8703720" y="5377320"/>
              <a:ext cx="848520" cy="961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00" name="CustomShape 13"/>
            <p:cNvSpPr/>
            <p:nvPr/>
          </p:nvSpPr>
          <p:spPr>
            <a:xfrm>
              <a:off x="10701000" y="6202080"/>
              <a:ext cx="360720" cy="1627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01" name="그림 39"/>
          <p:cNvPicPr/>
          <p:nvPr/>
        </p:nvPicPr>
        <p:blipFill>
          <a:blip r:embed="rId6"/>
          <a:stretch/>
        </p:blipFill>
        <p:spPr>
          <a:xfrm>
            <a:off x="171360" y="1972800"/>
            <a:ext cx="2981520" cy="24001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02" name="CustomShape 14"/>
          <p:cNvSpPr/>
          <p:nvPr/>
        </p:nvSpPr>
        <p:spPr>
          <a:xfrm>
            <a:off x="1861560" y="3609360"/>
            <a:ext cx="405000" cy="252000"/>
          </a:xfrm>
          <a:prstGeom prst="ellipse">
            <a:avLst/>
          </a:prstGeom>
          <a:noFill/>
          <a:ln w="1908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03" name="CustomShape 15"/>
          <p:cNvSpPr/>
          <p:nvPr/>
        </p:nvSpPr>
        <p:spPr>
          <a:xfrm>
            <a:off x="1872720" y="3993120"/>
            <a:ext cx="405000" cy="252000"/>
          </a:xfrm>
          <a:prstGeom prst="ellipse">
            <a:avLst/>
          </a:prstGeom>
          <a:noFill/>
          <a:ln w="1908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04" name="CustomShape 16"/>
          <p:cNvSpPr/>
          <p:nvPr/>
        </p:nvSpPr>
        <p:spPr>
          <a:xfrm flipV="1">
            <a:off x="2277720" y="3735000"/>
            <a:ext cx="1217520" cy="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79646"/>
            </a:solidFill>
            <a:round/>
            <a:tailEnd type="triangle" w="med" len="med"/>
          </a:ln>
          <a:effectLst>
            <a:outerShdw dist="29880" dir="540000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05" name="CustomShape 17"/>
          <p:cNvSpPr/>
          <p:nvPr/>
        </p:nvSpPr>
        <p:spPr>
          <a:xfrm>
            <a:off x="2064240" y="4245840"/>
            <a:ext cx="360" cy="4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BACC6"/>
            </a:solidFill>
            <a:round/>
            <a:tailEnd type="triangle" w="med" len="med"/>
          </a:ln>
          <a:effectLst>
            <a:outerShdw dist="29880" dir="540000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06" name="CustomShape 18"/>
          <p:cNvSpPr/>
          <p:nvPr/>
        </p:nvSpPr>
        <p:spPr>
          <a:xfrm>
            <a:off x="2788200" y="4399560"/>
            <a:ext cx="102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8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실행결과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7" name="CustomShape 19"/>
          <p:cNvSpPr/>
          <p:nvPr/>
        </p:nvSpPr>
        <p:spPr>
          <a:xfrm>
            <a:off x="3733560" y="5027760"/>
            <a:ext cx="1036440" cy="65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1908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08" name="CustomShape 20"/>
          <p:cNvSpPr/>
          <p:nvPr/>
        </p:nvSpPr>
        <p:spPr>
          <a:xfrm>
            <a:off x="3722760" y="5742720"/>
            <a:ext cx="102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800" b="1" i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추가조치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91880" y="79920"/>
            <a:ext cx="7207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GoogleMap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을 이용한 현재 위치 표현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1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1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12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13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14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615" name="내용 개체 틀 6" descr="지도이(가) 표시된 사진&#10;&#10;자동 생성된 설명"/>
          <p:cNvPicPr/>
          <p:nvPr/>
        </p:nvPicPr>
        <p:blipFill>
          <a:blip r:embed="rId2"/>
          <a:srcRect t="4331" b="5280"/>
          <a:stretch/>
        </p:blipFill>
        <p:spPr>
          <a:xfrm>
            <a:off x="8407440" y="662400"/>
            <a:ext cx="2895120" cy="58028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616" name="CustomShape 7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를 이용한 현재 위치 표현</a:t>
            </a:r>
            <a:endParaRPr lang="en-US" sz="18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API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관련 프로젝트 설정</a:t>
            </a:r>
            <a:endParaRPr lang="en-US" sz="11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AVM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설정</a:t>
            </a:r>
            <a:endParaRPr lang="en-US" sz="11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Google Map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객체 생성</a:t>
            </a:r>
            <a:endParaRPr lang="en-US" sz="11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획득 권한 확인 및 권한 요청</a:t>
            </a:r>
            <a:endParaRPr lang="en-US" sz="11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/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경도 값 사용하기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191880" y="79920"/>
            <a:ext cx="7427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GoogleMap API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관련 프로젝트 설정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18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19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20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21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22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23" name="CustomShape 7"/>
          <p:cNvSpPr/>
          <p:nvPr/>
        </p:nvSpPr>
        <p:spPr>
          <a:xfrm>
            <a:off x="609480" y="692280"/>
            <a:ext cx="66891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1.   Google Map API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관련 프로젝트 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예제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2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선행 필요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우측 정상 실행 화면 확인 후 예제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3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진행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(4-5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권한과 관련된 내용을 추가한다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6770880" y="3673800"/>
            <a:ext cx="167760" cy="1368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625" name="그림 19"/>
          <p:cNvPicPr/>
          <p:nvPr/>
        </p:nvPicPr>
        <p:blipFill>
          <a:blip r:embed="rId2"/>
          <a:stretch/>
        </p:blipFill>
        <p:spPr>
          <a:xfrm>
            <a:off x="8686440" y="692280"/>
            <a:ext cx="2776680" cy="46206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626" name="Group 9"/>
          <p:cNvGrpSpPr/>
          <p:nvPr/>
        </p:nvGrpSpPr>
        <p:grpSpPr>
          <a:xfrm>
            <a:off x="728280" y="2850840"/>
            <a:ext cx="7487280" cy="940320"/>
            <a:chOff x="728280" y="2850840"/>
            <a:chExt cx="7487280" cy="940320"/>
          </a:xfrm>
        </p:grpSpPr>
        <p:sp>
          <p:nvSpPr>
            <p:cNvPr id="627" name="CustomShape 10"/>
            <p:cNvSpPr/>
            <p:nvPr/>
          </p:nvSpPr>
          <p:spPr>
            <a:xfrm>
              <a:off x="7055280" y="2850840"/>
              <a:ext cx="11602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Manifests.xml</a:t>
              </a:r>
              <a:endParaRPr lang="en-US" sz="1100" b="0" strike="noStrike" spc="-1">
                <a:latin typeface="Arial"/>
              </a:endParaRPr>
            </a:p>
          </p:txBody>
        </p:sp>
        <p:grpSp>
          <p:nvGrpSpPr>
            <p:cNvPr id="628" name="Group 11"/>
            <p:cNvGrpSpPr/>
            <p:nvPr/>
          </p:nvGrpSpPr>
          <p:grpSpPr>
            <a:xfrm>
              <a:off x="728280" y="3119040"/>
              <a:ext cx="7427520" cy="672120"/>
              <a:chOff x="728280" y="3119040"/>
              <a:chExt cx="7427520" cy="672120"/>
            </a:xfrm>
          </p:grpSpPr>
          <p:pic>
            <p:nvPicPr>
              <p:cNvPr id="629" name="그림 23"/>
              <p:cNvPicPr/>
              <p:nvPr/>
            </p:nvPicPr>
            <p:blipFill>
              <a:blip r:embed="rId3"/>
              <a:stretch/>
            </p:blipFill>
            <p:spPr>
              <a:xfrm>
                <a:off x="728280" y="3119040"/>
                <a:ext cx="7427520" cy="672120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630" name="CustomShape 12"/>
              <p:cNvSpPr/>
              <p:nvPr/>
            </p:nvSpPr>
            <p:spPr>
              <a:xfrm>
                <a:off x="1582920" y="3119040"/>
                <a:ext cx="6520320" cy="450720"/>
              </a:xfrm>
              <a:prstGeom prst="rect">
                <a:avLst/>
              </a:prstGeom>
              <a:noFill/>
              <a:ln w="38160">
                <a:solidFill>
                  <a:srgbClr val="FF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AVM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위치 설정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32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33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34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35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36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637" name="Group 7"/>
          <p:cNvGrpSpPr/>
          <p:nvPr/>
        </p:nvGrpSpPr>
        <p:grpSpPr>
          <a:xfrm>
            <a:off x="349200" y="2262600"/>
            <a:ext cx="2769120" cy="3205800"/>
            <a:chOff x="349200" y="2262600"/>
            <a:chExt cx="2769120" cy="3205800"/>
          </a:xfrm>
        </p:grpSpPr>
        <p:pic>
          <p:nvPicPr>
            <p:cNvPr id="638" name="그림 2"/>
            <p:cNvPicPr/>
            <p:nvPr/>
          </p:nvPicPr>
          <p:blipFill>
            <a:blip r:embed="rId2"/>
            <a:srcRect b="34429"/>
            <a:stretch/>
          </p:blipFill>
          <p:spPr>
            <a:xfrm>
              <a:off x="349200" y="2262600"/>
              <a:ext cx="2769120" cy="32058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639" name="CustomShape 8"/>
            <p:cNvSpPr/>
            <p:nvPr/>
          </p:nvSpPr>
          <p:spPr>
            <a:xfrm flipV="1">
              <a:off x="2716560" y="4957200"/>
              <a:ext cx="376560" cy="27900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40" name="Group 9"/>
          <p:cNvGrpSpPr/>
          <p:nvPr/>
        </p:nvGrpSpPr>
        <p:grpSpPr>
          <a:xfrm>
            <a:off x="3615120" y="2865600"/>
            <a:ext cx="3857400" cy="1702800"/>
            <a:chOff x="3615120" y="2865600"/>
            <a:chExt cx="3857400" cy="1702800"/>
          </a:xfrm>
        </p:grpSpPr>
        <p:pic>
          <p:nvPicPr>
            <p:cNvPr id="641" name="그림 10"/>
            <p:cNvPicPr/>
            <p:nvPr/>
          </p:nvPicPr>
          <p:blipFill>
            <a:blip r:embed="rId3"/>
            <a:stretch/>
          </p:blipFill>
          <p:spPr>
            <a:xfrm>
              <a:off x="3615120" y="2865600"/>
              <a:ext cx="3857400" cy="17028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642" name="CustomShape 10"/>
            <p:cNvSpPr/>
            <p:nvPr/>
          </p:nvSpPr>
          <p:spPr>
            <a:xfrm flipV="1">
              <a:off x="3655440" y="3147480"/>
              <a:ext cx="1183320" cy="28728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43" name="CustomShape 11"/>
            <p:cNvSpPr/>
            <p:nvPr/>
          </p:nvSpPr>
          <p:spPr>
            <a:xfrm flipV="1">
              <a:off x="5247000" y="3583080"/>
              <a:ext cx="2100960" cy="6181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44" name="Group 12"/>
          <p:cNvGrpSpPr/>
          <p:nvPr/>
        </p:nvGrpSpPr>
        <p:grpSpPr>
          <a:xfrm>
            <a:off x="7886520" y="1953720"/>
            <a:ext cx="3843000" cy="2409120"/>
            <a:chOff x="7886520" y="1953720"/>
            <a:chExt cx="3843000" cy="2409120"/>
          </a:xfrm>
        </p:grpSpPr>
        <p:pic>
          <p:nvPicPr>
            <p:cNvPr id="645" name="그림 14"/>
            <p:cNvPicPr/>
            <p:nvPr/>
          </p:nvPicPr>
          <p:blipFill>
            <a:blip r:embed="rId4"/>
            <a:stretch/>
          </p:blipFill>
          <p:spPr>
            <a:xfrm>
              <a:off x="7886520" y="1953720"/>
              <a:ext cx="3843000" cy="24091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646" name="CustomShape 13"/>
            <p:cNvSpPr/>
            <p:nvPr/>
          </p:nvSpPr>
          <p:spPr>
            <a:xfrm flipV="1">
              <a:off x="9024480" y="3779280"/>
              <a:ext cx="783360" cy="229320"/>
            </a:xfrm>
            <a:prstGeom prst="rect">
              <a:avLst/>
            </a:prstGeom>
            <a:noFill/>
            <a:ln w="38160">
              <a:solidFill>
                <a:srgbClr val="54823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47" name="CustomShape 14"/>
            <p:cNvSpPr/>
            <p:nvPr/>
          </p:nvSpPr>
          <p:spPr>
            <a:xfrm flipV="1">
              <a:off x="10856160" y="4034880"/>
              <a:ext cx="806040" cy="326520"/>
            </a:xfrm>
            <a:prstGeom prst="rect">
              <a:avLst/>
            </a:prstGeom>
            <a:noFill/>
            <a:ln w="38160">
              <a:solidFill>
                <a:srgbClr val="FF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48" name="CustomShape 15"/>
          <p:cNvSpPr/>
          <p:nvPr/>
        </p:nvSpPr>
        <p:spPr>
          <a:xfrm>
            <a:off x="3118680" y="3828240"/>
            <a:ext cx="37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49" name="CustomShape 16"/>
          <p:cNvSpPr/>
          <p:nvPr/>
        </p:nvSpPr>
        <p:spPr>
          <a:xfrm>
            <a:off x="7473240" y="3858480"/>
            <a:ext cx="371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650" name="그림 20"/>
          <p:cNvPicPr/>
          <p:nvPr/>
        </p:nvPicPr>
        <p:blipFill>
          <a:blip r:embed="rId5"/>
          <a:stretch/>
        </p:blipFill>
        <p:spPr>
          <a:xfrm>
            <a:off x="8114400" y="4486320"/>
            <a:ext cx="1693440" cy="1753200"/>
          </a:xfrm>
          <a:prstGeom prst="rect">
            <a:avLst/>
          </a:prstGeom>
          <a:ln>
            <a:solidFill>
              <a:srgbClr val="548235"/>
            </a:solidFill>
          </a:ln>
        </p:spPr>
      </p:pic>
      <p:sp>
        <p:nvSpPr>
          <p:cNvPr id="651" name="CustomShape 17"/>
          <p:cNvSpPr/>
          <p:nvPr/>
        </p:nvSpPr>
        <p:spPr>
          <a:xfrm>
            <a:off x="9412200" y="4019040"/>
            <a:ext cx="7560" cy="45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70AD47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2" name="CustomShape 18"/>
          <p:cNvSpPr/>
          <p:nvPr/>
        </p:nvSpPr>
        <p:spPr>
          <a:xfrm flipV="1">
            <a:off x="9394920" y="6084360"/>
            <a:ext cx="387360" cy="118080"/>
          </a:xfrm>
          <a:prstGeom prst="rect">
            <a:avLst/>
          </a:prstGeom>
          <a:noFill/>
          <a:ln w="381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3" name="CustomShape 19"/>
          <p:cNvSpPr/>
          <p:nvPr/>
        </p:nvSpPr>
        <p:spPr>
          <a:xfrm>
            <a:off x="609480" y="692280"/>
            <a:ext cx="66891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2.   AVM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AVM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상의 현재 위치 설정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본인이 가고 싶은 장소로 설정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실제 디바이스일 경우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GPS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상 현 위치 고정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GoogleMap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객체 생성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55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6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7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8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59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60" name="CustomShape 7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3.   Google Map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객체 생성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예제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2 MainActivity.kt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코드 제거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(24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현재 위치 검색 객체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(25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요청 반환 객체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(30-33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필요한 권한 추가하기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ACCESS_COARSE_LOCATION, ACCESS_FINE_LOCATION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61" name="CustomShape 8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62" name="CustomShape 9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63" name="CustomShape 10"/>
          <p:cNvSpPr/>
          <p:nvPr/>
        </p:nvSpPr>
        <p:spPr>
          <a:xfrm>
            <a:off x="2795040" y="4743000"/>
            <a:ext cx="4795560" cy="463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맑은 고딕"/>
              </a:rPr>
              <a:t>AAAAAAAAAA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664" name="Group 11"/>
          <p:cNvGrpSpPr/>
          <p:nvPr/>
        </p:nvGrpSpPr>
        <p:grpSpPr>
          <a:xfrm>
            <a:off x="2516760" y="2768400"/>
            <a:ext cx="8024760" cy="3531240"/>
            <a:chOff x="2516760" y="2768400"/>
            <a:chExt cx="8024760" cy="3531240"/>
          </a:xfrm>
        </p:grpSpPr>
        <p:sp>
          <p:nvSpPr>
            <p:cNvPr id="665" name="CustomShape 12"/>
            <p:cNvSpPr/>
            <p:nvPr/>
          </p:nvSpPr>
          <p:spPr>
            <a:xfrm>
              <a:off x="9343440" y="2768400"/>
              <a:ext cx="119808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MainActivity.kt</a:t>
              </a:r>
              <a:endParaRPr lang="en-US" sz="1100" b="0" strike="noStrike" spc="-1">
                <a:latin typeface="Arial"/>
              </a:endParaRPr>
            </a:p>
          </p:txBody>
        </p:sp>
        <p:pic>
          <p:nvPicPr>
            <p:cNvPr id="666" name="그림 20"/>
            <p:cNvPicPr/>
            <p:nvPr/>
          </p:nvPicPr>
          <p:blipFill>
            <a:blip r:embed="rId2"/>
            <a:stretch/>
          </p:blipFill>
          <p:spPr>
            <a:xfrm>
              <a:off x="2516760" y="3030120"/>
              <a:ext cx="8007480" cy="32695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획득 권한 확인 및 권한 요청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68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69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0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1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2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3" name="CustomShape 7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4" name="CustomShape 8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75" name="CustomShape 9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4.  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획득 권한 확인 및 권한 요청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(36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프래그먼트 연결 및 지도 기능 시작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지도 준비 완료 알람 획득</a:t>
            </a:r>
            <a:endParaRPr lang="en-US" sz="1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(42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버전 관리 코드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(45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권한 획득 여부 확인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(51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권한 요청 팝업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676" name="Group 10"/>
          <p:cNvGrpSpPr/>
          <p:nvPr/>
        </p:nvGrpSpPr>
        <p:grpSpPr>
          <a:xfrm>
            <a:off x="2524320" y="2694600"/>
            <a:ext cx="8221320" cy="3902400"/>
            <a:chOff x="2524320" y="2694600"/>
            <a:chExt cx="8221320" cy="3902400"/>
          </a:xfrm>
        </p:grpSpPr>
        <p:pic>
          <p:nvPicPr>
            <p:cNvPr id="677" name="그림 17"/>
            <p:cNvPicPr/>
            <p:nvPr/>
          </p:nvPicPr>
          <p:blipFill>
            <a:blip r:embed="rId2"/>
            <a:stretch/>
          </p:blipFill>
          <p:spPr>
            <a:xfrm>
              <a:off x="2524320" y="2956320"/>
              <a:ext cx="8085240" cy="364068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678" name="CustomShape 11"/>
            <p:cNvSpPr/>
            <p:nvPr/>
          </p:nvSpPr>
          <p:spPr>
            <a:xfrm>
              <a:off x="9379800" y="2694600"/>
              <a:ext cx="13658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MainActivity.kt</a:t>
              </a:r>
              <a:endParaRPr lang="en-US" sz="11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권한 요청 결과 반환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80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1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2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3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4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5" name="CustomShape 7"/>
          <p:cNvSpPr/>
          <p:nvPr/>
        </p:nvSpPr>
        <p:spPr>
          <a:xfrm>
            <a:off x="609480" y="692280"/>
            <a:ext cx="521856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5.   </a:t>
            </a:r>
            <a:r>
              <a:rPr lang="ko-KR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권한 요청 결과 반환</a:t>
            </a:r>
            <a:endParaRPr lang="en-US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(80-82 line) :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권한이 있는 경우</a:t>
            </a:r>
            <a:endParaRPr lang="en-US" sz="14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구글 지도를 보여주는 코드 실행</a:t>
            </a:r>
            <a:endParaRPr lang="en-US" sz="1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(84-89 line) :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권한이 없는 경우 안내</a:t>
            </a:r>
            <a:endParaRPr lang="en-US" sz="14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권한 승인이 요구됨을 알리는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Toast </a:t>
            </a:r>
            <a:r>
              <a:rPr lang="ko-KR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메시지 출력</a:t>
            </a:r>
            <a:endParaRPr lang="en-US" sz="1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(91-95 line) :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onMapReady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함수로부터 현재 위치 획득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686" name="CustomShape 8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87" name="CustomShape 9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90" name="CustomShape 12"/>
          <p:cNvSpPr/>
          <p:nvPr/>
        </p:nvSpPr>
        <p:spPr>
          <a:xfrm>
            <a:off x="10861200" y="662400"/>
            <a:ext cx="126828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 dirty="0" err="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60AD7-6702-4D64-B9D7-AE59B6A7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675" y="959385"/>
            <a:ext cx="6630325" cy="5191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716280" y="42710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1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2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3" name="CustomShape 4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저장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609480" y="692280"/>
            <a:ext cx="53078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저장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저장을 위해서는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collection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을 선택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하고 문서 작업을 하는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CollectionReference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객체가 필요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Firestore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는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제공되는 라이브러리를 사용해서 접근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할 수 있음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15" name="그림 17"/>
          <p:cNvPicPr/>
          <p:nvPr/>
        </p:nvPicPr>
        <p:blipFill>
          <a:blip r:embed="rId2"/>
          <a:stretch/>
        </p:blipFill>
        <p:spPr>
          <a:xfrm>
            <a:off x="6270840" y="1164960"/>
            <a:ext cx="5705280" cy="34372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6" name="CustomShape 6"/>
          <p:cNvSpPr/>
          <p:nvPr/>
        </p:nvSpPr>
        <p:spPr>
          <a:xfrm>
            <a:off x="4851000" y="2543040"/>
            <a:ext cx="960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성공 콜백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17" name="Picture 2" descr="빨간화살표 사진, 이미지, 일러스트, 캘리그라피 - 크라우드픽"/>
          <p:cNvPicPr/>
          <p:nvPr/>
        </p:nvPicPr>
        <p:blipFill>
          <a:blip r:embed="rId3"/>
          <a:stretch/>
        </p:blipFill>
        <p:spPr>
          <a:xfrm rot="4275600">
            <a:off x="5673960" y="2627640"/>
            <a:ext cx="600120" cy="45000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6270840" y="3048120"/>
            <a:ext cx="2314080" cy="221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19" name="CustomShape 8"/>
          <p:cNvSpPr/>
          <p:nvPr/>
        </p:nvSpPr>
        <p:spPr>
          <a:xfrm>
            <a:off x="4851000" y="3371040"/>
            <a:ext cx="960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실패 콜백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0" name="Picture 2" descr="빨간화살표 사진, 이미지, 일러스트, 캘리그라피 - 크라우드픽"/>
          <p:cNvPicPr/>
          <p:nvPr/>
        </p:nvPicPr>
        <p:blipFill>
          <a:blip r:embed="rId3"/>
          <a:stretch/>
        </p:blipFill>
        <p:spPr>
          <a:xfrm rot="4275600">
            <a:off x="5673960" y="3455280"/>
            <a:ext cx="600120" cy="450000"/>
          </a:xfrm>
          <a:prstGeom prst="rect">
            <a:avLst/>
          </a:prstGeom>
          <a:ln>
            <a:noFill/>
          </a:ln>
        </p:spPr>
      </p:pic>
      <p:sp>
        <p:nvSpPr>
          <p:cNvPr id="121" name="CustomShape 9"/>
          <p:cNvSpPr/>
          <p:nvPr/>
        </p:nvSpPr>
        <p:spPr>
          <a:xfrm>
            <a:off x="6270840" y="3875760"/>
            <a:ext cx="2314080" cy="221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22" name="그림 25"/>
          <p:cNvPicPr/>
          <p:nvPr/>
        </p:nvPicPr>
        <p:blipFill>
          <a:blip r:embed="rId4"/>
          <a:stretch/>
        </p:blipFill>
        <p:spPr>
          <a:xfrm>
            <a:off x="6189120" y="4823280"/>
            <a:ext cx="5868360" cy="15530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3 –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위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/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경도 값 사용하기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7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98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699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00" name="CustomShape 5"/>
          <p:cNvSpPr/>
          <p:nvPr/>
        </p:nvSpPr>
        <p:spPr>
          <a:xfrm>
            <a:off x="7158240" y="5658804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06" name="CustomShape 10"/>
          <p:cNvSpPr/>
          <p:nvPr/>
        </p:nvSpPr>
        <p:spPr>
          <a:xfrm>
            <a:off x="609480" y="692280"/>
            <a:ext cx="935280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6.  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위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/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경도 값 사용하기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(120-122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사용자의 위치 표시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Marker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생성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Marker title : Here!</a:t>
            </a:r>
            <a:endParaRPr lang="en-US" sz="1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(124-130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전달받은 위도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경도가 나타내는 곳으로 전환하여 화면에 출력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66A12-CC20-910C-659D-7FFB0C2B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9" y="2572273"/>
            <a:ext cx="7563906" cy="30865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191880" y="79920"/>
            <a:ext cx="12191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4 – Firestore Data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실시간 읽고 쓰기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(Data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를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Firebase DB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에 저장 및 앱에 출력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08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09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0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1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2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3" name="CustomShape 7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en-US" sz="1800" b="1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Firestore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데이터 실시간 읽고 쓰기</a:t>
            </a:r>
            <a:endParaRPr lang="en-US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안드로이드에서 일정시간 간격으로 숫자를 랜덤으로 발생시킴</a:t>
            </a:r>
            <a:endParaRPr lang="en-US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발생된 데이터를 </a:t>
            </a:r>
            <a:r>
              <a:rPr lang="ko-KR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파이어베이스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DB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에 저장함</a:t>
            </a:r>
            <a:endParaRPr lang="en-US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이후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안드로이드로 읽어와서 화면에 출력함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프로젝트 설정</a:t>
            </a:r>
            <a:endParaRPr lang="en-US" sz="1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레이아웃 생성</a:t>
            </a:r>
            <a:endParaRPr lang="en-US" sz="1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Firestore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설정 및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thread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저장 데이터 읽어오기</a:t>
            </a:r>
            <a:endParaRPr lang="en-US" sz="1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Thread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를 이용한 랜덤 값 생성 및 저장</a:t>
            </a:r>
            <a:endParaRPr lang="en-US" sz="1400" b="0" strike="noStrike" spc="-1" dirty="0">
              <a:latin typeface="Arial"/>
            </a:endParaRPr>
          </a:p>
        </p:txBody>
      </p:sp>
      <p:graphicFrame>
        <p:nvGraphicFramePr>
          <p:cNvPr id="715" name="차트 714"/>
          <p:cNvGraphicFramePr/>
          <p:nvPr/>
        </p:nvGraphicFramePr>
        <p:xfrm>
          <a:off x="7006320" y="-931320"/>
          <a:ext cx="560880" cy="1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4" name="CustomShape 8"/>
          <p:cNvSpPr/>
          <p:nvPr/>
        </p:nvSpPr>
        <p:spPr>
          <a:xfrm>
            <a:off x="5129784" y="2286000"/>
            <a:ext cx="6675120" cy="81151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Screencast from 2024년 02월 15일 15시 42분 27초">
            <a:hlinkClick r:id="" action="ppaction://media"/>
            <a:extLst>
              <a:ext uri="{FF2B5EF4-FFF2-40B4-BE49-F238E27FC236}">
                <a16:creationId xmlns:a16="http://schemas.microsoft.com/office/drawing/2014/main" id="{1F33EAF1-4A9D-08DC-F9EC-4977A9D29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2730" y="2084031"/>
            <a:ext cx="6652174" cy="37418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F74D96-A1F7-4DD2-C027-F3E98C9F2B07}"/>
              </a:ext>
            </a:extLst>
          </p:cNvPr>
          <p:cNvSpPr/>
          <p:nvPr/>
        </p:nvSpPr>
        <p:spPr>
          <a:xfrm>
            <a:off x="5024628" y="1705358"/>
            <a:ext cx="699849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ｓｏ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191880" y="79920"/>
            <a:ext cx="7156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4 – 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실시간 읽고 쓰기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17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8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9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26" name="CustomShape 10"/>
          <p:cNvSpPr/>
          <p:nvPr/>
        </p:nvSpPr>
        <p:spPr>
          <a:xfrm>
            <a:off x="9739080" y="2972160"/>
            <a:ext cx="21322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activity_main.xml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730" name="CustomShape 14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1.   </a:t>
            </a:r>
            <a:r>
              <a:rPr lang="ko-KR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프로젝트 설정</a:t>
            </a:r>
            <a:endParaRPr lang="en-US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파이어베이스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사용 설정</a:t>
            </a:r>
            <a:endParaRPr lang="en-US" sz="1400" b="0" strike="noStrike" spc="-1" dirty="0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ko-KR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예제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1 </a:t>
            </a:r>
            <a:r>
              <a:rPr lang="ko-KR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참조 –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Build.gradle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(Modules),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Build.gradle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(Project), JSON file</a:t>
            </a:r>
            <a:endParaRPr lang="en-US" sz="1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  <a:ea typeface="맑은 고딕"/>
              </a:rPr>
              <a:t>BuildFeatrues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추가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2.   </a:t>
            </a:r>
            <a:r>
              <a:rPr lang="ko-KR" sz="1800" b="1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레이아웃 생성</a:t>
            </a:r>
            <a:endParaRPr lang="en-US" sz="1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(14 line) :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가운데 정렬</a:t>
            </a:r>
            <a:endParaRPr lang="en-US" sz="1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(16 line) : </a:t>
            </a:r>
            <a:r>
              <a:rPr lang="ko-KR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문자 크기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맑은 고딕"/>
              </a:rPr>
              <a:t>32sp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grpSp>
        <p:nvGrpSpPr>
          <p:cNvPr id="731" name="Group 15"/>
          <p:cNvGrpSpPr/>
          <p:nvPr/>
        </p:nvGrpSpPr>
        <p:grpSpPr>
          <a:xfrm>
            <a:off x="8089560" y="1154520"/>
            <a:ext cx="3013200" cy="1218960"/>
            <a:chOff x="8089560" y="1154520"/>
            <a:chExt cx="3013200" cy="1218960"/>
          </a:xfrm>
        </p:grpSpPr>
        <p:sp>
          <p:nvSpPr>
            <p:cNvPr id="732" name="CustomShape 16"/>
            <p:cNvSpPr/>
            <p:nvPr/>
          </p:nvSpPr>
          <p:spPr>
            <a:xfrm>
              <a:off x="9383760" y="1154520"/>
              <a:ext cx="1719000" cy="424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100" b="1" strike="noStrike" spc="-1">
                  <a:solidFill>
                    <a:srgbClr val="808080"/>
                  </a:solidFill>
                  <a:latin typeface="맑은 고딕"/>
                  <a:ea typeface="맑은 고딕"/>
                </a:rPr>
                <a:t>build.gradle(Module:~)</a:t>
              </a:r>
              <a:endParaRPr lang="en-US" sz="1100" b="0" strike="noStrike" spc="-1">
                <a:latin typeface="Arial"/>
              </a:endParaRPr>
            </a:p>
          </p:txBody>
        </p:sp>
        <p:pic>
          <p:nvPicPr>
            <p:cNvPr id="733" name="그림 33"/>
            <p:cNvPicPr/>
            <p:nvPr/>
          </p:nvPicPr>
          <p:blipFill>
            <a:blip r:embed="rId2"/>
            <a:stretch/>
          </p:blipFill>
          <p:spPr>
            <a:xfrm>
              <a:off x="8089560" y="1407960"/>
              <a:ext cx="3013200" cy="9655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E92D75-F40C-2E51-66A6-C9C941CB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40" y="3176639"/>
            <a:ext cx="5935727" cy="31738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191880" y="79920"/>
            <a:ext cx="7156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4 – 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실시간 읽고 쓰기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35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6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7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8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9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0" name="CustomShape 7"/>
          <p:cNvSpPr/>
          <p:nvPr/>
        </p:nvSpPr>
        <p:spPr>
          <a:xfrm>
            <a:off x="9799200" y="1010520"/>
            <a:ext cx="170460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741" name="CustomShape 8"/>
          <p:cNvSpPr/>
          <p:nvPr/>
        </p:nvSpPr>
        <p:spPr>
          <a:xfrm>
            <a:off x="609480" y="69228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3.   Firestore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설정 및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thread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(13 line) : ActivityMainBinding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클래스 변수 선언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(14 line) : Firestore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설정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(15 line) : thread state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0 : </a:t>
            </a:r>
            <a:r>
              <a:rPr lang="ko-KR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시작 전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1 : </a:t>
            </a:r>
            <a:r>
              <a:rPr lang="ko-KR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실행 중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2 : </a:t>
            </a:r>
            <a:r>
              <a:rPr lang="ko-KR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실행 완료</a:t>
            </a:r>
            <a:endParaRPr lang="en-US" sz="1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(20-21 line) : layoutInflater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통해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xml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을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View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객체로 변환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42" name="그림 11"/>
          <p:cNvPicPr/>
          <p:nvPr/>
        </p:nvPicPr>
        <p:blipFill>
          <a:blip r:embed="rId2"/>
          <a:stretch/>
        </p:blipFill>
        <p:spPr>
          <a:xfrm>
            <a:off x="6079680" y="1271880"/>
            <a:ext cx="5362920" cy="19526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191880" y="79920"/>
            <a:ext cx="7156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4 – 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실시간 읽고 쓰기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44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5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6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7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8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9" name="CustomShape 7"/>
          <p:cNvSpPr/>
          <p:nvPr/>
        </p:nvSpPr>
        <p:spPr>
          <a:xfrm>
            <a:off x="609480" y="692280"/>
            <a:ext cx="587232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4.   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저장 데이터 읽어오기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(23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특정 컬렉션의 해당 문서 가져오기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(25-29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실시간으로 바뀐 데이터 업데이트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50" name="그림 7"/>
          <p:cNvPicPr/>
          <p:nvPr/>
        </p:nvPicPr>
        <p:blipFill>
          <a:blip r:embed="rId2"/>
          <a:stretch/>
        </p:blipFill>
        <p:spPr>
          <a:xfrm>
            <a:off x="2993400" y="2635200"/>
            <a:ext cx="7906320" cy="13903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51" name="TextShape 8"/>
          <p:cNvSpPr txBox="1"/>
          <p:nvPr/>
        </p:nvSpPr>
        <p:spPr>
          <a:xfrm>
            <a:off x="4576320" y="9413280"/>
            <a:ext cx="18205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test@gmail.com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191880" y="79920"/>
            <a:ext cx="7156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예제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4 – 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실시간 읽고 쓰기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3" name="Line 2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4" name="Line 3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5" name="CustomShape 4"/>
          <p:cNvSpPr/>
          <p:nvPr/>
        </p:nvSpPr>
        <p:spPr>
          <a:xfrm>
            <a:off x="1134360" y="8466840"/>
            <a:ext cx="4726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6" name="CustomShape 5"/>
          <p:cNvSpPr/>
          <p:nvPr/>
        </p:nvSpPr>
        <p:spPr>
          <a:xfrm>
            <a:off x="7158240" y="513180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7" name="CustomShape 6"/>
          <p:cNvSpPr/>
          <p:nvPr/>
        </p:nvSpPr>
        <p:spPr>
          <a:xfrm>
            <a:off x="7158240" y="5562720"/>
            <a:ext cx="3383280" cy="175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8" name="CustomShape 7"/>
          <p:cNvSpPr/>
          <p:nvPr/>
        </p:nvSpPr>
        <p:spPr>
          <a:xfrm>
            <a:off x="9671018" y="2782621"/>
            <a:ext cx="19519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 dirty="0" err="1">
                <a:solidFill>
                  <a:srgbClr val="808080"/>
                </a:solidFill>
                <a:latin typeface="맑은 고딕"/>
                <a:ea typeface="맑은 고딕"/>
              </a:rPr>
              <a:t>MainActivity.kt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759" name="CustomShape 8"/>
          <p:cNvSpPr/>
          <p:nvPr/>
        </p:nvSpPr>
        <p:spPr>
          <a:xfrm>
            <a:off x="440280" y="588600"/>
            <a:ext cx="640908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5.   Thread</a:t>
            </a: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를 이용한 랜덤 값 생성 및 저장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(33 line) : 1.5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초 간격으로 호출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처음 시작 시 딜레이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초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(38 line) : 0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부터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100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사이 랜덤 숫자 생성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(39-44 line) : axloc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값 변경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(40-43 line) :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성공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실패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callback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리스너 기능 구현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Toast </a:t>
            </a:r>
            <a:r>
              <a:rPr lang="ko-KR" sz="12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사용해서 성공 유무를 제공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B28A1-0961-C8BA-3DD7-3EBC50123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"/>
          <a:stretch/>
        </p:blipFill>
        <p:spPr>
          <a:xfrm>
            <a:off x="1703415" y="3036570"/>
            <a:ext cx="9154803" cy="33036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Shape 1"/>
          <p:cNvSpPr txBox="1"/>
          <p:nvPr/>
        </p:nvSpPr>
        <p:spPr>
          <a:xfrm>
            <a:off x="3935880" y="6507000"/>
            <a:ext cx="4319640" cy="258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191880" y="79920"/>
            <a:ext cx="5718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에러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64" name="Line 3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65" name="Line 4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766" name="그림 13" descr="텍스트, 스크린샷, 폰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295200" y="826920"/>
            <a:ext cx="4757760" cy="1592640"/>
          </a:xfrm>
          <a:prstGeom prst="rect">
            <a:avLst/>
          </a:prstGeom>
          <a:ln>
            <a:noFill/>
          </a:ln>
        </p:spPr>
      </p:pic>
      <p:pic>
        <p:nvPicPr>
          <p:cNvPr id="767" name="그림 15" descr="텍스트, 스크린샷, 번호, 폰트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5249520" y="674640"/>
            <a:ext cx="6926400" cy="552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3935880" y="6507000"/>
            <a:ext cx="4319640" cy="258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191880" y="79920"/>
            <a:ext cx="9511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에러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– 버전 문제 및 AVM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에서 </a:t>
            </a: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GPS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가 안 잡힐 경우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70" name="Line 3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71" name="Line 4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772" name="그림 3" descr="텍스트, 스크린샷, 폰트, 로고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0" y="652320"/>
            <a:ext cx="3935520" cy="1521000"/>
          </a:xfrm>
          <a:prstGeom prst="rect">
            <a:avLst/>
          </a:prstGeom>
          <a:ln>
            <a:noFill/>
          </a:ln>
        </p:spPr>
      </p:pic>
      <p:pic>
        <p:nvPicPr>
          <p:cNvPr id="773" name="그림 8" descr="텍스트, 폰트, 스크린샷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0" y="2390400"/>
            <a:ext cx="4790520" cy="2715840"/>
          </a:xfrm>
          <a:prstGeom prst="rect">
            <a:avLst/>
          </a:prstGeom>
          <a:ln>
            <a:noFill/>
          </a:ln>
        </p:spPr>
      </p:pic>
      <p:pic>
        <p:nvPicPr>
          <p:cNvPr id="774" name="그림 10" descr="텍스트, 스크린샷, 폰트, 웹 페이지이(가) 표시된 사진&#10;&#10;자동 생성된 설명"/>
          <p:cNvPicPr/>
          <p:nvPr/>
        </p:nvPicPr>
        <p:blipFill>
          <a:blip r:embed="rId4"/>
          <a:stretch/>
        </p:blipFill>
        <p:spPr>
          <a:xfrm>
            <a:off x="7578720" y="259920"/>
            <a:ext cx="4039560" cy="3348360"/>
          </a:xfrm>
          <a:prstGeom prst="rect">
            <a:avLst/>
          </a:prstGeom>
          <a:ln>
            <a:noFill/>
          </a:ln>
        </p:spPr>
      </p:pic>
      <p:pic>
        <p:nvPicPr>
          <p:cNvPr id="775" name="그림 12" descr="텍스트, 스크린샷, 폰트, 웹 페이지이(가) 표시된 사진&#10;&#10;자동 생성된 설명"/>
          <p:cNvPicPr/>
          <p:nvPr/>
        </p:nvPicPr>
        <p:blipFill>
          <a:blip r:embed="rId5"/>
          <a:stretch/>
        </p:blipFill>
        <p:spPr>
          <a:xfrm>
            <a:off x="7578720" y="3523680"/>
            <a:ext cx="403956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4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5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업데이트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업데이트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FF"/>
              </a:buClr>
              <a:buFont typeface="Wingdings" charset="2"/>
              <a:buChar char=""/>
            </a:pP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Set()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함수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는 </a:t>
            </a: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문서 전체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덮어쓴다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기존 문서의 특정 필드 값만 업데이트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하기 위해서는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update()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함수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이용한다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 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여러 필드 값을 한번에 변경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하고 싶다면 매개변수를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Map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객체로 지정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한다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.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7" name="그림 35"/>
          <p:cNvPicPr/>
          <p:nvPr/>
        </p:nvPicPr>
        <p:blipFill>
          <a:blip r:embed="rId2"/>
          <a:stretch/>
        </p:blipFill>
        <p:spPr>
          <a:xfrm>
            <a:off x="6095880" y="4869720"/>
            <a:ext cx="1602720" cy="16657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8" name="그림 36"/>
          <p:cNvPicPr/>
          <p:nvPr/>
        </p:nvPicPr>
        <p:blipFill>
          <a:blip r:embed="rId3"/>
          <a:stretch/>
        </p:blipFill>
        <p:spPr>
          <a:xfrm>
            <a:off x="7904880" y="4869720"/>
            <a:ext cx="1571400" cy="166572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29" name="Group 5"/>
          <p:cNvGrpSpPr/>
          <p:nvPr/>
        </p:nvGrpSpPr>
        <p:grpSpPr>
          <a:xfrm>
            <a:off x="6559920" y="901080"/>
            <a:ext cx="4142880" cy="1990440"/>
            <a:chOff x="6559920" y="901080"/>
            <a:chExt cx="4142880" cy="1990440"/>
          </a:xfrm>
        </p:grpSpPr>
        <p:pic>
          <p:nvPicPr>
            <p:cNvPr id="130" name="그림 38"/>
            <p:cNvPicPr/>
            <p:nvPr/>
          </p:nvPicPr>
          <p:blipFill>
            <a:blip r:embed="rId4"/>
            <a:stretch/>
          </p:blipFill>
          <p:spPr>
            <a:xfrm>
              <a:off x="6559920" y="901080"/>
              <a:ext cx="4142880" cy="19904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1" name="CustomShape 6"/>
            <p:cNvSpPr/>
            <p:nvPr/>
          </p:nvSpPr>
          <p:spPr>
            <a:xfrm>
              <a:off x="7242840" y="1744200"/>
              <a:ext cx="1059840" cy="249480"/>
            </a:xfrm>
            <a:prstGeom prst="rect">
              <a:avLst/>
            </a:prstGeom>
            <a:noFill/>
            <a:ln w="1908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2" name="CustomShape 7"/>
            <p:cNvSpPr/>
            <p:nvPr/>
          </p:nvSpPr>
          <p:spPr>
            <a:xfrm>
              <a:off x="7242840" y="2635560"/>
              <a:ext cx="3459960" cy="249480"/>
            </a:xfrm>
            <a:prstGeom prst="rect">
              <a:avLst/>
            </a:prstGeom>
            <a:noFill/>
            <a:ln w="19080">
              <a:solidFill>
                <a:srgbClr val="FF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3" name="그림 41"/>
          <p:cNvPicPr/>
          <p:nvPr/>
        </p:nvPicPr>
        <p:blipFill>
          <a:blip r:embed="rId5"/>
          <a:stretch/>
        </p:blipFill>
        <p:spPr>
          <a:xfrm>
            <a:off x="7134120" y="3291840"/>
            <a:ext cx="3400200" cy="13712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4" name="CustomShape 8"/>
          <p:cNvSpPr/>
          <p:nvPr/>
        </p:nvSpPr>
        <p:spPr>
          <a:xfrm>
            <a:off x="5322960" y="2715840"/>
            <a:ext cx="9608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수정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" name="Picture 2" descr="빨간화살표 사진, 이미지, 일러스트, 캘리그라피 - 크라우드픽"/>
          <p:cNvPicPr/>
          <p:nvPr/>
        </p:nvPicPr>
        <p:blipFill>
          <a:blip r:embed="rId6"/>
          <a:stretch/>
        </p:blipFill>
        <p:spPr>
          <a:xfrm>
            <a:off x="6063840" y="1896120"/>
            <a:ext cx="1069920" cy="802440"/>
          </a:xfrm>
          <a:prstGeom prst="rect">
            <a:avLst/>
          </a:prstGeom>
          <a:ln>
            <a:noFill/>
          </a:ln>
        </p:spPr>
      </p:pic>
      <p:sp>
        <p:nvSpPr>
          <p:cNvPr id="136" name="CustomShape 9"/>
          <p:cNvSpPr/>
          <p:nvPr/>
        </p:nvSpPr>
        <p:spPr>
          <a:xfrm>
            <a:off x="7888680" y="3662640"/>
            <a:ext cx="2559960" cy="932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37" name="Picture 2" descr="빨간화살표 사진, 이미지, 일러스트, 캘리그라피 - 크라우드픽"/>
          <p:cNvPicPr/>
          <p:nvPr/>
        </p:nvPicPr>
        <p:blipFill>
          <a:blip r:embed="rId6"/>
          <a:stretch/>
        </p:blipFill>
        <p:spPr>
          <a:xfrm rot="1728000">
            <a:off x="6211800" y="2475360"/>
            <a:ext cx="960840" cy="72072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빨간화살표 사진, 이미지, 일러스트, 캘리그라피 - 크라우드픽"/>
          <p:cNvPicPr/>
          <p:nvPr/>
        </p:nvPicPr>
        <p:blipFill>
          <a:blip r:embed="rId6"/>
          <a:stretch/>
        </p:blipFill>
        <p:spPr>
          <a:xfrm rot="3918000">
            <a:off x="6155640" y="2935440"/>
            <a:ext cx="1274040" cy="955440"/>
          </a:xfrm>
          <a:prstGeom prst="rect">
            <a:avLst/>
          </a:prstGeom>
          <a:ln>
            <a:noFill/>
          </a:ln>
        </p:spPr>
      </p:pic>
      <p:sp>
        <p:nvSpPr>
          <p:cNvPr id="139" name="CustomShape 10"/>
          <p:cNvSpPr/>
          <p:nvPr/>
        </p:nvSpPr>
        <p:spPr>
          <a:xfrm>
            <a:off x="6628680" y="168984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6765840" y="241920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6849360" y="301752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917680" y="472428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3" name="CustomShape 14"/>
          <p:cNvSpPr/>
          <p:nvPr/>
        </p:nvSpPr>
        <p:spPr>
          <a:xfrm>
            <a:off x="7740720" y="473436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44" name="그림 52"/>
          <p:cNvPicPr/>
          <p:nvPr/>
        </p:nvPicPr>
        <p:blipFill>
          <a:blip r:embed="rId7"/>
          <a:srcRect r="8282"/>
          <a:stretch/>
        </p:blipFill>
        <p:spPr>
          <a:xfrm>
            <a:off x="9682200" y="4869720"/>
            <a:ext cx="1571400" cy="16657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5" name="CustomShape 15"/>
          <p:cNvSpPr/>
          <p:nvPr/>
        </p:nvSpPr>
        <p:spPr>
          <a:xfrm>
            <a:off x="9518040" y="4744440"/>
            <a:ext cx="290880" cy="29088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47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48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Firestore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데이터 불러오기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데이터 불러오기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컬렉션의 전체 문서를 가져올 때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는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collection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을 지정한 다음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get()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함수를 호출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단일 문서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를 가져오려면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document()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메서드에 식별값으로 문서를 지정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150" name="그림 14"/>
          <p:cNvPicPr/>
          <p:nvPr/>
        </p:nvPicPr>
        <p:blipFill>
          <a:blip r:embed="rId2"/>
          <a:stretch/>
        </p:blipFill>
        <p:spPr>
          <a:xfrm>
            <a:off x="6077520" y="3914280"/>
            <a:ext cx="6078240" cy="5223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1" name="그림 15"/>
          <p:cNvPicPr/>
          <p:nvPr/>
        </p:nvPicPr>
        <p:blipFill>
          <a:blip r:embed="rId3"/>
          <a:stretch/>
        </p:blipFill>
        <p:spPr>
          <a:xfrm>
            <a:off x="6305040" y="1227600"/>
            <a:ext cx="5614560" cy="2508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2" name="그림 16"/>
          <p:cNvPicPr/>
          <p:nvPr/>
        </p:nvPicPr>
        <p:blipFill>
          <a:blip r:embed="rId4"/>
          <a:stretch/>
        </p:blipFill>
        <p:spPr>
          <a:xfrm>
            <a:off x="6983640" y="4859640"/>
            <a:ext cx="4257360" cy="4377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3" name="CustomShape 5"/>
          <p:cNvSpPr/>
          <p:nvPr/>
        </p:nvSpPr>
        <p:spPr>
          <a:xfrm>
            <a:off x="6914160" y="1439280"/>
            <a:ext cx="601920" cy="1846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54" name="CustomShape 6"/>
          <p:cNvSpPr/>
          <p:nvPr/>
        </p:nvSpPr>
        <p:spPr>
          <a:xfrm>
            <a:off x="7731360" y="1415160"/>
            <a:ext cx="1715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데이터 가져오기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5" name="Picture 2" descr="빨간화살표 사진, 이미지, 일러스트, 캘리그라피 - 크라우드픽"/>
          <p:cNvPicPr/>
          <p:nvPr/>
        </p:nvPicPr>
        <p:blipFill>
          <a:blip r:embed="rId5"/>
          <a:stretch/>
        </p:blipFill>
        <p:spPr>
          <a:xfrm rot="19871400" flipH="1">
            <a:off x="7561800" y="1358280"/>
            <a:ext cx="326880" cy="24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57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58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GoogleMap – </a:t>
            </a: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위치 제공자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사용자 위치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얻는 방법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플랫폼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API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이용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구글 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play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서비스 라이브러리 이용</a:t>
            </a: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접근 권한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android.permission.ACCESS_COARSE_LOCATION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android.permission.ACCESS_FINE_LOCATION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android.permission.ACCESS_BACKGROUND_LOCATION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tabLst>
                <a:tab pos="0" algn="l"/>
              </a:tabLst>
            </a:pPr>
            <a:endParaRPr lang="en-US" sz="11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  <a:tabLst>
                <a:tab pos="0" algn="l"/>
              </a:tabLst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제공자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FF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사용자의 위치를 얻기 위해 위치제공자가 필요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GPS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GPS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위성 이용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Network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이동 통신망 이용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Wifi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와이파이 이용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Passive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다른 앱에서 이용한 마지막 위치 정보 이용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60" name="그림 16"/>
          <p:cNvPicPr/>
          <p:nvPr/>
        </p:nvPicPr>
        <p:blipFill>
          <a:blip r:embed="rId2"/>
          <a:stretch/>
        </p:blipFill>
        <p:spPr>
          <a:xfrm>
            <a:off x="6608520" y="3203640"/>
            <a:ext cx="4066920" cy="2091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1" name="그림 17"/>
          <p:cNvPicPr/>
          <p:nvPr/>
        </p:nvPicPr>
        <p:blipFill>
          <a:blip r:embed="rId3"/>
          <a:stretch/>
        </p:blipFill>
        <p:spPr>
          <a:xfrm>
            <a:off x="6608520" y="1101240"/>
            <a:ext cx="4657320" cy="1902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2" name="그림 18"/>
          <p:cNvPicPr/>
          <p:nvPr/>
        </p:nvPicPr>
        <p:blipFill>
          <a:blip r:embed="rId4"/>
          <a:stretch/>
        </p:blipFill>
        <p:spPr>
          <a:xfrm>
            <a:off x="6608520" y="5854320"/>
            <a:ext cx="3171600" cy="237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3" name="그림 19"/>
          <p:cNvPicPr/>
          <p:nvPr/>
        </p:nvPicPr>
        <p:blipFill>
          <a:blip r:embed="rId5"/>
          <a:stretch/>
        </p:blipFill>
        <p:spPr>
          <a:xfrm>
            <a:off x="6608520" y="4366440"/>
            <a:ext cx="4475880" cy="12628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4" name="CustomShape 5"/>
          <p:cNvSpPr/>
          <p:nvPr/>
        </p:nvSpPr>
        <p:spPr>
          <a:xfrm>
            <a:off x="8642160" y="601920"/>
            <a:ext cx="1885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위치 제공자 확인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5" name="Picture 2" descr="빨간화살표 사진, 이미지, 일러스트, 캘리그라피 - 크라우드픽"/>
          <p:cNvPicPr/>
          <p:nvPr/>
        </p:nvPicPr>
        <p:blipFill>
          <a:blip r:embed="rId6"/>
          <a:stretch/>
        </p:blipFill>
        <p:spPr>
          <a:xfrm rot="5120400">
            <a:off x="10128960" y="678600"/>
            <a:ext cx="402120" cy="45324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7787160" y="1092240"/>
            <a:ext cx="3478680" cy="221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67" name="CustomShape 7"/>
          <p:cNvSpPr/>
          <p:nvPr/>
        </p:nvSpPr>
        <p:spPr>
          <a:xfrm>
            <a:off x="8898120" y="5005800"/>
            <a:ext cx="15868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현재 사용 가능한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위치 제공자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8" name="Picture 2" descr="빨간화살표 사진, 이미지, 일러스트, 캘리그라피 - 크라우드픽"/>
          <p:cNvPicPr/>
          <p:nvPr/>
        </p:nvPicPr>
        <p:blipFill>
          <a:blip r:embed="rId6"/>
          <a:stretch/>
        </p:blipFill>
        <p:spPr>
          <a:xfrm rot="4520400" flipH="1">
            <a:off x="10326240" y="4751280"/>
            <a:ext cx="298800" cy="336960"/>
          </a:xfrm>
          <a:prstGeom prst="rect">
            <a:avLst/>
          </a:prstGeom>
          <a:ln>
            <a:noFill/>
          </a:ln>
        </p:spPr>
      </p:pic>
      <p:sp>
        <p:nvSpPr>
          <p:cNvPr id="169" name="CustomShape 8"/>
          <p:cNvSpPr/>
          <p:nvPr/>
        </p:nvSpPr>
        <p:spPr>
          <a:xfrm>
            <a:off x="6608520" y="4529880"/>
            <a:ext cx="4475880" cy="2260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71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72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위치 정보 얻기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정보 얻기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정보를 얻기 위해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LocationManager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의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getLastKnownLocation()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메서드를 이용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getLastKnownLocation() 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메서드의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반환값은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Location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임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getAccuracy()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정확도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getLatitude()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위도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getLongtitude()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경도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getTime()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획득시간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11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getLastKnownLocation()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는 위치를 한번만 가져올 때 사용하고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,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계속 위치를 가져와야 한다면 </a:t>
            </a:r>
            <a:r>
              <a:rPr lang="en-US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LocationListener() </a:t>
            </a:r>
            <a:r>
              <a:rPr lang="ko-KR" sz="1400" b="1" strike="noStrike" spc="-1">
                <a:solidFill>
                  <a:srgbClr val="0000FF"/>
                </a:solidFill>
                <a:latin typeface="Calibri"/>
                <a:ea typeface="맑은 고딕"/>
              </a:rPr>
              <a:t>이용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함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400" b="0" strike="noStrike" spc="-1">
              <a:latin typeface="Arial"/>
            </a:endParaRPr>
          </a:p>
        </p:txBody>
      </p:sp>
      <p:pic>
        <p:nvPicPr>
          <p:cNvPr id="174" name="그림 24"/>
          <p:cNvPicPr/>
          <p:nvPr/>
        </p:nvPicPr>
        <p:blipFill>
          <a:blip r:embed="rId2"/>
          <a:stretch/>
        </p:blipFill>
        <p:spPr>
          <a:xfrm>
            <a:off x="6306120" y="1237320"/>
            <a:ext cx="5649120" cy="29426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5" name="CustomShape 5"/>
          <p:cNvSpPr/>
          <p:nvPr/>
        </p:nvSpPr>
        <p:spPr>
          <a:xfrm>
            <a:off x="7740720" y="2153520"/>
            <a:ext cx="1441080" cy="1846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76" name="CustomShape 6"/>
          <p:cNvSpPr/>
          <p:nvPr/>
        </p:nvSpPr>
        <p:spPr>
          <a:xfrm>
            <a:off x="8649000" y="1830600"/>
            <a:ext cx="1764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위치 정보 가져오기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77" name="Picture 2" descr="빨간화살표 사진, 이미지, 일러스트, 캘리그라피 - 크라우드픽"/>
          <p:cNvPicPr/>
          <p:nvPr/>
        </p:nvPicPr>
        <p:blipFill>
          <a:blip r:embed="rId3"/>
          <a:stretch/>
        </p:blipFill>
        <p:spPr>
          <a:xfrm rot="18057000" flipH="1">
            <a:off x="8410680" y="1919880"/>
            <a:ext cx="326880" cy="24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ne 1"/>
          <p:cNvSpPr/>
          <p:nvPr/>
        </p:nvSpPr>
        <p:spPr>
          <a:xfrm>
            <a:off x="0" y="604800"/>
            <a:ext cx="12191760" cy="0"/>
          </a:xfrm>
          <a:prstGeom prst="line">
            <a:avLst/>
          </a:prstGeom>
          <a:ln w="1260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79" name="Line 2"/>
          <p:cNvSpPr/>
          <p:nvPr/>
        </p:nvSpPr>
        <p:spPr>
          <a:xfrm>
            <a:off x="0" y="557640"/>
            <a:ext cx="12191760" cy="0"/>
          </a:xfrm>
          <a:prstGeom prst="line">
            <a:avLst/>
          </a:prstGeom>
          <a:ln w="38160">
            <a:solidFill>
              <a:srgbClr val="80AF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80" name="CustomShape 3"/>
          <p:cNvSpPr/>
          <p:nvPr/>
        </p:nvSpPr>
        <p:spPr>
          <a:xfrm>
            <a:off x="191880" y="79920"/>
            <a:ext cx="11316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400" b="1" strike="noStrike" spc="-1">
                <a:solidFill>
                  <a:srgbClr val="80AFD5"/>
                </a:solidFill>
                <a:latin typeface="맑은 고딕"/>
                <a:ea typeface="맑은 고딕"/>
              </a:rPr>
              <a:t>구글 위치 라이브러리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609480" y="692280"/>
            <a:ext cx="5486040" cy="6049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50000"/>
              </a:lnSpc>
              <a:spcBef>
                <a:spcPts val="1199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"/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구글 위치 라이브러리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Fused Location Provider</a:t>
            </a:r>
            <a:r>
              <a:rPr lang="ko-KR" sz="14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의 핵심 요소</a:t>
            </a:r>
            <a:endParaRPr lang="en-US" sz="14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FusedLocationProviderClient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정보를 얻음</a:t>
            </a:r>
            <a:endParaRPr lang="en-US" sz="1100" b="0" strike="noStrike" spc="-1"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맑은 고딕"/>
              </a:rPr>
              <a:t>GoogleApiClient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 : </a:t>
            </a:r>
            <a:r>
              <a:rPr lang="ko-KR" sz="1100" b="0" strike="noStrike" spc="-1">
                <a:solidFill>
                  <a:srgbClr val="000000"/>
                </a:solidFill>
                <a:latin typeface="Calibri"/>
                <a:ea typeface="맑은 고딕"/>
              </a:rPr>
              <a:t>위치 제공자 준비 등 다양한 콜백을 제공함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82" name="그림 16"/>
          <p:cNvPicPr/>
          <p:nvPr/>
        </p:nvPicPr>
        <p:blipFill>
          <a:blip r:embed="rId2"/>
          <a:stretch/>
        </p:blipFill>
        <p:spPr>
          <a:xfrm>
            <a:off x="6723000" y="1114200"/>
            <a:ext cx="4838400" cy="34243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3" name="그림 17"/>
          <p:cNvPicPr/>
          <p:nvPr/>
        </p:nvPicPr>
        <p:blipFill>
          <a:blip r:embed="rId3"/>
          <a:stretch/>
        </p:blipFill>
        <p:spPr>
          <a:xfrm>
            <a:off x="6723000" y="5331240"/>
            <a:ext cx="4838400" cy="4395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4" name="CustomShape 5"/>
          <p:cNvSpPr/>
          <p:nvPr/>
        </p:nvSpPr>
        <p:spPr>
          <a:xfrm>
            <a:off x="8475120" y="5556960"/>
            <a:ext cx="2502000" cy="203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85" name="CustomShape 6"/>
          <p:cNvSpPr/>
          <p:nvPr/>
        </p:nvSpPr>
        <p:spPr>
          <a:xfrm>
            <a:off x="9521280" y="5799600"/>
            <a:ext cx="1764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위치 정보 함수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초기화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86" name="Picture 2" descr="빨간화살표 사진, 이미지, 일러스트, 캘리그라피 - 크라우드픽"/>
          <p:cNvPicPr/>
          <p:nvPr/>
        </p:nvPicPr>
        <p:blipFill>
          <a:blip r:embed="rId4"/>
          <a:stretch/>
        </p:blipFill>
        <p:spPr>
          <a:xfrm rot="15242400">
            <a:off x="9357480" y="5812560"/>
            <a:ext cx="326880" cy="245160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>
            <a:off x="6963840" y="1101600"/>
            <a:ext cx="1938600" cy="203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88" name="CustomShape 8"/>
          <p:cNvSpPr/>
          <p:nvPr/>
        </p:nvSpPr>
        <p:spPr>
          <a:xfrm>
            <a:off x="5469120" y="1722600"/>
            <a:ext cx="17647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GoogleApiClient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ko-KR" sz="12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초기화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89" name="Picture 2" descr="빨간화살표 사진, 이미지, 일러스트, 캘리그라피 - 크라우드픽"/>
          <p:cNvPicPr/>
          <p:nvPr/>
        </p:nvPicPr>
        <p:blipFill>
          <a:blip r:embed="rId4"/>
          <a:stretch/>
        </p:blipFill>
        <p:spPr>
          <a:xfrm rot="21340200">
            <a:off x="6503400" y="1296000"/>
            <a:ext cx="472680" cy="354600"/>
          </a:xfrm>
          <a:prstGeom prst="rect">
            <a:avLst/>
          </a:prstGeom>
          <a:ln>
            <a:noFill/>
          </a:ln>
        </p:spPr>
      </p:pic>
      <p:pic>
        <p:nvPicPr>
          <p:cNvPr id="190" name="Picture 2" descr="빨간화살표 사진, 이미지, 일러스트, 캘리그라피 - 크라우드픽"/>
          <p:cNvPicPr/>
          <p:nvPr/>
        </p:nvPicPr>
        <p:blipFill>
          <a:blip r:embed="rId4"/>
          <a:stretch/>
        </p:blipFill>
        <p:spPr>
          <a:xfrm rot="11059800" flipH="1">
            <a:off x="6541920" y="2230560"/>
            <a:ext cx="486360" cy="364680"/>
          </a:xfrm>
          <a:prstGeom prst="rect">
            <a:avLst/>
          </a:prstGeom>
          <a:ln>
            <a:noFill/>
          </a:ln>
        </p:spPr>
      </p:pic>
      <p:sp>
        <p:nvSpPr>
          <p:cNvPr id="191" name="CustomShape 9"/>
          <p:cNvSpPr/>
          <p:nvPr/>
        </p:nvSpPr>
        <p:spPr>
          <a:xfrm>
            <a:off x="6995520" y="2535840"/>
            <a:ext cx="2688120" cy="203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15469</TotalTime>
  <Words>1928</Words>
  <Application>Microsoft Office PowerPoint</Application>
  <PresentationFormat>와이드스크린</PresentationFormat>
  <Paragraphs>358</Paragraphs>
  <Slides>47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StarSymbol</vt:lpstr>
      <vt:lpstr>맑은 고딕</vt:lpstr>
      <vt:lpstr>Arial</vt:lpstr>
      <vt:lpstr>Calibri</vt:lpstr>
      <vt:lpstr>Candara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Jinsun Park</dc:creator>
  <dc:description/>
  <cp:lastModifiedBy>민수 전</cp:lastModifiedBy>
  <cp:revision>1364</cp:revision>
  <cp:lastPrinted>2021-09-01T13:39:31Z</cp:lastPrinted>
  <dcterms:created xsi:type="dcterms:W3CDTF">2021-08-21T05:53:47Z</dcterms:created>
  <dcterms:modified xsi:type="dcterms:W3CDTF">2024-04-29T06:45:33Z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